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9" r:id="rId2"/>
    <p:sldId id="256" r:id="rId3"/>
    <p:sldId id="260" r:id="rId4"/>
    <p:sldId id="288" r:id="rId5"/>
    <p:sldId id="261" r:id="rId6"/>
    <p:sldId id="289" r:id="rId7"/>
    <p:sldId id="290" r:id="rId8"/>
    <p:sldId id="262" r:id="rId9"/>
    <p:sldId id="268" r:id="rId10"/>
    <p:sldId id="269" r:id="rId11"/>
    <p:sldId id="263" r:id="rId12"/>
    <p:sldId id="272" r:id="rId13"/>
    <p:sldId id="292" r:id="rId14"/>
    <p:sldId id="270" r:id="rId15"/>
    <p:sldId id="291" r:id="rId16"/>
    <p:sldId id="293" r:id="rId17"/>
    <p:sldId id="271" r:id="rId18"/>
    <p:sldId id="264" r:id="rId19"/>
    <p:sldId id="294" r:id="rId20"/>
    <p:sldId id="265" r:id="rId21"/>
    <p:sldId id="274" r:id="rId22"/>
    <p:sldId id="266" r:id="rId23"/>
    <p:sldId id="280" r:id="rId24"/>
    <p:sldId id="275" r:id="rId25"/>
    <p:sldId id="276" r:id="rId26"/>
    <p:sldId id="277" r:id="rId27"/>
    <p:sldId id="278" r:id="rId28"/>
    <p:sldId id="281" r:id="rId29"/>
    <p:sldId id="282" r:id="rId30"/>
    <p:sldId id="283" r:id="rId31"/>
    <p:sldId id="371" r:id="rId32"/>
    <p:sldId id="295" r:id="rId33"/>
    <p:sldId id="374"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10" r:id="rId48"/>
    <p:sldId id="311" r:id="rId49"/>
    <p:sldId id="369" r:id="rId50"/>
    <p:sldId id="370" r:id="rId51"/>
    <p:sldId id="314" r:id="rId52"/>
    <p:sldId id="316" r:id="rId53"/>
    <p:sldId id="315" r:id="rId54"/>
    <p:sldId id="372" r:id="rId55"/>
    <p:sldId id="373" r:id="rId56"/>
    <p:sldId id="317" r:id="rId57"/>
    <p:sldId id="318" r:id="rId58"/>
    <p:sldId id="375"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76" r:id="rId82"/>
    <p:sldId id="343" r:id="rId83"/>
    <p:sldId id="345" r:id="rId84"/>
    <p:sldId id="346" r:id="rId85"/>
    <p:sldId id="347" r:id="rId86"/>
    <p:sldId id="348" r:id="rId87"/>
    <p:sldId id="350" r:id="rId88"/>
    <p:sldId id="349" r:id="rId89"/>
    <p:sldId id="351" r:id="rId90"/>
    <p:sldId id="267" r:id="rId91"/>
    <p:sldId id="377" r:id="rId92"/>
    <p:sldId id="378" r:id="rId93"/>
    <p:sldId id="379" r:id="rId94"/>
    <p:sldId id="380" r:id="rId9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343" autoAdjust="0"/>
  </p:normalViewPr>
  <p:slideViewPr>
    <p:cSldViewPr snapToGrid="0">
      <p:cViewPr varScale="1">
        <p:scale>
          <a:sx n="69" d="100"/>
          <a:sy n="69" d="100"/>
        </p:scale>
        <p:origin x="8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EE6A3-17C1-41C5-9D31-0D34712F58AF}" type="datetimeFigureOut">
              <a:rPr lang="fr-FR" smtClean="0"/>
              <a:t>04/09/2020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8655-BA16-4A2A-AAE8-495FF5E16117}" type="slidenum">
              <a:rPr lang="fr-FR" smtClean="0"/>
              <a:t>‹N°›</a:t>
            </a:fld>
            <a:endParaRPr lang="fr-FR"/>
          </a:p>
        </p:txBody>
      </p:sp>
    </p:spTree>
    <p:extLst>
      <p:ext uri="{BB962C8B-B14F-4D97-AF65-F5344CB8AC3E}">
        <p14:creationId xmlns:p14="http://schemas.microsoft.com/office/powerpoint/2010/main" val="3509608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5C8655-BA16-4A2A-AAE8-495FF5E16117}" type="slidenum">
              <a:rPr lang="fr-FR" smtClean="0"/>
              <a:t>18</a:t>
            </a:fld>
            <a:endParaRPr lang="fr-FR"/>
          </a:p>
        </p:txBody>
      </p:sp>
    </p:spTree>
    <p:extLst>
      <p:ext uri="{BB962C8B-B14F-4D97-AF65-F5344CB8AC3E}">
        <p14:creationId xmlns:p14="http://schemas.microsoft.com/office/powerpoint/2010/main" val="2497569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28478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81049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177445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412999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12346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232CDCB-BB0E-4616-B6D9-3E5C4C202C64}" type="datetimeFigureOut">
              <a:rPr lang="fr-FR" smtClean="0"/>
              <a:t>04/09/2020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346935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232CDCB-BB0E-4616-B6D9-3E5C4C202C64}" type="datetimeFigureOut">
              <a:rPr lang="fr-FR" smtClean="0"/>
              <a:t>04/09/2020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269651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C232CDCB-BB0E-4616-B6D9-3E5C4C202C64}" type="datetimeFigureOut">
              <a:rPr lang="fr-FR" smtClean="0"/>
              <a:t>04/09/2020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2831179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232CDCB-BB0E-4616-B6D9-3E5C4C202C64}" type="datetimeFigureOut">
              <a:rPr lang="fr-FR" smtClean="0"/>
              <a:t>04/09/2020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368272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232CDCB-BB0E-4616-B6D9-3E5C4C202C64}" type="datetimeFigureOut">
              <a:rPr lang="fr-FR" smtClean="0"/>
              <a:t>04/09/2020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303103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C232CDCB-BB0E-4616-B6D9-3E5C4C202C64}" type="datetimeFigureOut">
              <a:rPr lang="fr-FR" smtClean="0"/>
              <a:t>04/09/2020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39DB76-5335-46C5-B13F-7ABC342B9C62}" type="slidenum">
              <a:rPr lang="fr-FR" smtClean="0"/>
              <a:t>‹N°›</a:t>
            </a:fld>
            <a:endParaRPr lang="fr-FR"/>
          </a:p>
        </p:txBody>
      </p:sp>
    </p:spTree>
    <p:extLst>
      <p:ext uri="{BB962C8B-B14F-4D97-AF65-F5344CB8AC3E}">
        <p14:creationId xmlns:p14="http://schemas.microsoft.com/office/powerpoint/2010/main" val="7244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2CDCB-BB0E-4616-B6D9-3E5C4C202C64}" type="datetimeFigureOut">
              <a:rPr lang="fr-FR" smtClean="0"/>
              <a:t>04/09/2020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9DB76-5335-46C5-B13F-7ABC342B9C62}" type="slidenum">
              <a:rPr lang="fr-FR" smtClean="0"/>
              <a:t>‹N°›</a:t>
            </a:fld>
            <a:endParaRPr lang="fr-FR"/>
          </a:p>
        </p:txBody>
      </p:sp>
    </p:spTree>
    <p:extLst>
      <p:ext uri="{BB962C8B-B14F-4D97-AF65-F5344CB8AC3E}">
        <p14:creationId xmlns:p14="http://schemas.microsoft.com/office/powerpoint/2010/main" val="3753804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78281" y="2428642"/>
            <a:ext cx="11022325" cy="1420134"/>
          </a:xfrm>
        </p:spPr>
        <p:txBody>
          <a:bodyPr>
            <a:normAutofit lnSpcReduction="10000"/>
          </a:bodyPr>
          <a:lstStyle/>
          <a:p>
            <a:pPr algn="l"/>
            <a:r>
              <a:rPr lang="fr-FR" sz="4400" b="1" dirty="0" smtClean="0">
                <a:solidFill>
                  <a:srgbClr val="004380"/>
                </a:solidFill>
                <a:latin typeface="Times New Roman" panose="02020603050405020304" pitchFamily="18" charset="0"/>
                <a:cs typeface="Times New Roman" panose="02020603050405020304" pitchFamily="18" charset="0"/>
              </a:rPr>
              <a:t>Projet de réservation de billets</a:t>
            </a:r>
          </a:p>
          <a:p>
            <a:pPr algn="l"/>
            <a:r>
              <a:rPr lang="fr-FR" sz="4400" b="1" dirty="0" smtClean="0">
                <a:solidFill>
                  <a:srgbClr val="004380"/>
                </a:solidFill>
                <a:latin typeface="Times New Roman" panose="02020603050405020304" pitchFamily="18" charset="0"/>
                <a:cs typeface="Times New Roman" panose="02020603050405020304" pitchFamily="18" charset="0"/>
              </a:rPr>
              <a:t>d’avion en ligne</a:t>
            </a:r>
            <a:endParaRPr lang="fr-FR" sz="4400" b="1" dirty="0">
              <a:solidFill>
                <a:srgbClr val="004380"/>
              </a:solidFill>
              <a:latin typeface="Times New Roman" panose="02020603050405020304" pitchFamily="18" charset="0"/>
              <a:cs typeface="Times New Roman" panose="02020603050405020304" pitchFamily="18" charset="0"/>
            </a:endParaRPr>
          </a:p>
        </p:txBody>
      </p:sp>
      <p:sp>
        <p:nvSpPr>
          <p:cNvPr id="4" name="TextBox 5"/>
          <p:cNvSpPr txBox="1"/>
          <p:nvPr/>
        </p:nvSpPr>
        <p:spPr>
          <a:xfrm>
            <a:off x="630619" y="5899681"/>
            <a:ext cx="6264167" cy="584775"/>
          </a:xfrm>
          <a:prstGeom prst="rect">
            <a:avLst/>
          </a:prstGeom>
          <a:noFill/>
        </p:spPr>
        <p:txBody>
          <a:bodyPr wrap="square" rtlCol="0">
            <a:spAutoFit/>
          </a:bodyPr>
          <a:lstStyle/>
          <a:p>
            <a:r>
              <a:rPr lang="fr-FR" sz="1600" b="1" dirty="0" smtClean="0">
                <a:cs typeface="Times New Roman" panose="02020603050405020304" pitchFamily="18" charset="0"/>
              </a:rPr>
              <a:t>Devant </a:t>
            </a:r>
            <a:r>
              <a:rPr lang="fr-FR" sz="1600" b="1" dirty="0">
                <a:cs typeface="Times New Roman" panose="02020603050405020304" pitchFamily="18" charset="0"/>
              </a:rPr>
              <a:t>Les membres du jury : </a:t>
            </a:r>
          </a:p>
          <a:p>
            <a:pPr marL="285750" indent="-285750">
              <a:buFont typeface="Arial" panose="020B0604020202020204" pitchFamily="34" charset="0"/>
              <a:buChar char="•"/>
            </a:pPr>
            <a:r>
              <a:rPr lang="fr-FR" sz="1600" dirty="0">
                <a:cs typeface="Times New Roman" panose="02020603050405020304" pitchFamily="18" charset="0"/>
              </a:rPr>
              <a:t>Monsieur SAID EL KAFHALI	 </a:t>
            </a:r>
            <a:r>
              <a:rPr lang="fr-FR" sz="1600" dirty="0" smtClean="0">
                <a:cs typeface="Times New Roman" panose="02020603050405020304" pitchFamily="18" charset="0"/>
              </a:rPr>
              <a:t>Encadrant</a:t>
            </a:r>
            <a:r>
              <a:rPr lang="fr-FR" sz="1600" dirty="0">
                <a:cs typeface="Times New Roman" panose="02020603050405020304" pitchFamily="18" charset="0"/>
              </a:rPr>
              <a:t>		</a:t>
            </a:r>
          </a:p>
        </p:txBody>
      </p:sp>
      <p:sp>
        <p:nvSpPr>
          <p:cNvPr id="2" name="ZoneTexte 1"/>
          <p:cNvSpPr txBox="1"/>
          <p:nvPr/>
        </p:nvSpPr>
        <p:spPr>
          <a:xfrm>
            <a:off x="8376467" y="6145902"/>
            <a:ext cx="2987505" cy="338554"/>
          </a:xfrm>
          <a:prstGeom prst="rect">
            <a:avLst/>
          </a:prstGeom>
          <a:noFill/>
        </p:spPr>
        <p:txBody>
          <a:bodyPr wrap="square" rtlCol="0">
            <a:spAutoFit/>
          </a:bodyPr>
          <a:lstStyle/>
          <a:p>
            <a:r>
              <a:rPr lang="fr-FR" sz="1600" dirty="0" smtClean="0">
                <a:cs typeface="Times New Roman" panose="02020603050405020304" pitchFamily="18" charset="0"/>
              </a:rPr>
              <a:t>Année </a:t>
            </a:r>
            <a:r>
              <a:rPr lang="fr-FR" sz="1600" dirty="0">
                <a:cs typeface="Times New Roman" panose="02020603050405020304" pitchFamily="18" charset="0"/>
              </a:rPr>
              <a:t>universitaire </a:t>
            </a:r>
            <a:r>
              <a:rPr lang="fr-FR" sz="1600" dirty="0" smtClean="0">
                <a:cs typeface="Times New Roman" panose="02020603050405020304" pitchFamily="18" charset="0"/>
              </a:rPr>
              <a:t>2019-2020</a:t>
            </a:r>
            <a:endParaRPr lang="fr-FR" sz="1600" dirty="0">
              <a:cs typeface="Times New Roman" panose="02020603050405020304" pitchFamily="18" charset="0"/>
            </a:endParaRPr>
          </a:p>
        </p:txBody>
      </p:sp>
      <p:sp>
        <p:nvSpPr>
          <p:cNvPr id="7" name="Rectangle 6"/>
          <p:cNvSpPr/>
          <p:nvPr/>
        </p:nvSpPr>
        <p:spPr>
          <a:xfrm>
            <a:off x="630619" y="4162868"/>
            <a:ext cx="2785242" cy="1569660"/>
          </a:xfrm>
          <a:prstGeom prst="rect">
            <a:avLst/>
          </a:prstGeom>
        </p:spPr>
        <p:txBody>
          <a:bodyPr wrap="square">
            <a:spAutoFit/>
          </a:bodyPr>
          <a:lstStyle/>
          <a:p>
            <a:pPr>
              <a:lnSpc>
                <a:spcPct val="150000"/>
              </a:lnSpc>
              <a:spcAft>
                <a:spcPts val="0"/>
              </a:spcAft>
            </a:pPr>
            <a:r>
              <a:rPr lang="fr-FR" sz="1600" b="1" dirty="0">
                <a:cs typeface="Times New Roman" panose="02020603050405020304" pitchFamily="18" charset="0"/>
              </a:rPr>
              <a:t>Projet réalisé par :</a:t>
            </a:r>
          </a:p>
          <a:p>
            <a:pPr marL="342900" lvl="0" indent="-342900">
              <a:lnSpc>
                <a:spcPct val="150000"/>
              </a:lnSpc>
              <a:spcAft>
                <a:spcPts val="0"/>
              </a:spcAft>
              <a:buFont typeface="Symbol" panose="05050102010706020507" pitchFamily="18" charset="2"/>
              <a:buChar char=""/>
            </a:pPr>
            <a:r>
              <a:rPr lang="fr-FR" sz="1600" dirty="0">
                <a:cs typeface="Times New Roman" panose="02020603050405020304" pitchFamily="18" charset="0"/>
              </a:rPr>
              <a:t>MEHDI BENREFAD</a:t>
            </a:r>
          </a:p>
          <a:p>
            <a:pPr marL="342900" lvl="0" indent="-342900">
              <a:lnSpc>
                <a:spcPct val="150000"/>
              </a:lnSpc>
              <a:spcAft>
                <a:spcPts val="0"/>
              </a:spcAft>
              <a:buFont typeface="Symbol" panose="05050102010706020507" pitchFamily="18" charset="2"/>
              <a:buChar char=""/>
            </a:pPr>
            <a:r>
              <a:rPr lang="fr-FR" sz="1600" dirty="0">
                <a:cs typeface="Times New Roman" panose="02020603050405020304" pitchFamily="18" charset="0"/>
              </a:rPr>
              <a:t>ISMAIL LARHCHIM</a:t>
            </a:r>
          </a:p>
          <a:p>
            <a:pPr marL="342900" lvl="0" indent="-342900">
              <a:lnSpc>
                <a:spcPct val="150000"/>
              </a:lnSpc>
              <a:spcAft>
                <a:spcPts val="1000"/>
              </a:spcAft>
              <a:buFont typeface="Symbol" panose="05050102010706020507" pitchFamily="18" charset="2"/>
              <a:buChar char=""/>
            </a:pPr>
            <a:r>
              <a:rPr lang="fr-FR" sz="1600" dirty="0">
                <a:cs typeface="Times New Roman" panose="02020603050405020304" pitchFamily="18" charset="0"/>
              </a:rPr>
              <a:t>YAHYA CHIBANE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2175" cy="211455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062" y="1979566"/>
            <a:ext cx="3212544" cy="3212544"/>
          </a:xfrm>
          <a:prstGeom prst="rect">
            <a:avLst/>
          </a:prstGeom>
        </p:spPr>
      </p:pic>
    </p:spTree>
    <p:extLst>
      <p:ext uri="{BB962C8B-B14F-4D97-AF65-F5344CB8AC3E}">
        <p14:creationId xmlns:p14="http://schemas.microsoft.com/office/powerpoint/2010/main" val="1164846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10</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4" y="851338"/>
            <a:ext cx="1864613"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Equipe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 y="1054248"/>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2" name="Rectangle 1"/>
          <p:cNvSpPr/>
          <p:nvPr/>
        </p:nvSpPr>
        <p:spPr>
          <a:xfrm>
            <a:off x="1753849" y="1747031"/>
            <a:ext cx="9353862" cy="4418967"/>
          </a:xfrm>
          <a:prstGeom prst="rect">
            <a:avLst/>
          </a:prstGeom>
        </p:spPr>
        <p:txBody>
          <a:bodyPr wrap="square">
            <a:spAutoFit/>
          </a:bodyPr>
          <a:lstStyle/>
          <a:p>
            <a:pPr marL="449580" indent="245745" algn="just">
              <a:lnSpc>
                <a:spcPct val="200000"/>
              </a:lnSpc>
              <a:spcAft>
                <a:spcPts val="0"/>
              </a:spcAft>
            </a:pPr>
            <a:r>
              <a:rPr lang="fr-FR" sz="2400" dirty="0">
                <a:latin typeface="Calibri" panose="020F0502020204030204" pitchFamily="34" charset="0"/>
              </a:rPr>
              <a:t>Nos diverses expériences professionnelles et personnelles au cours de ces années d’études, nous ont permis d’aiguiser notre curiosité et de nous ouvrir à d’autres domaines et technologies. Nos centres d’intérêts, souvent abordés au cours de nos discussions quotidiennes, nous ont rassemblés cette année autour d’un projet informatique, faisant intervenir nos connaissances en développement JAVA.</a:t>
            </a:r>
            <a:endParaRPr lang="fr-FR" sz="2400" b="1" dirty="0">
              <a:latin typeface="Times New Roman" panose="02020603050405020304" pitchFamily="18" charset="0"/>
            </a:endParaRPr>
          </a:p>
        </p:txBody>
      </p:sp>
    </p:spTree>
    <p:extLst>
      <p:ext uri="{BB962C8B-B14F-4D97-AF65-F5344CB8AC3E}">
        <p14:creationId xmlns:p14="http://schemas.microsoft.com/office/powerpoint/2010/main" val="1950796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977197" y="2459504"/>
            <a:ext cx="6237605"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4. </a:t>
            </a:r>
            <a:r>
              <a:rPr lang="fr-FR" sz="7200" b="1" dirty="0" smtClean="0">
                <a:solidFill>
                  <a:srgbClr val="004380"/>
                </a:solidFill>
                <a:latin typeface="Times New Roman" panose="02020603050405020304" pitchFamily="18" charset="0"/>
                <a:cs typeface="Times New Roman" panose="02020603050405020304" pitchFamily="18" charset="0"/>
              </a:rPr>
              <a:t>Conception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11</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52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12</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4" y="851338"/>
            <a:ext cx="6968574"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Conception de </a:t>
            </a:r>
            <a:r>
              <a:rPr lang="fr-FR" sz="3600" b="1" dirty="0" smtClean="0">
                <a:latin typeface="Times New Roman" panose="02020603050405020304" pitchFamily="18" charset="0"/>
                <a:cs typeface="Times New Roman" panose="02020603050405020304" pitchFamily="18" charset="0"/>
              </a:rPr>
              <a:t>la Base de données:</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 y="1054248"/>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95" y="1652587"/>
            <a:ext cx="9382125" cy="4886325"/>
          </a:xfrm>
          <a:prstGeom prst="rect">
            <a:avLst/>
          </a:prstGeom>
        </p:spPr>
      </p:pic>
    </p:spTree>
    <p:extLst>
      <p:ext uri="{BB962C8B-B14F-4D97-AF65-F5344CB8AC3E}">
        <p14:creationId xmlns:p14="http://schemas.microsoft.com/office/powerpoint/2010/main" val="4076203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523151" y="1671086"/>
            <a:ext cx="10270760" cy="378565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4.1 Diagramme</a:t>
            </a:r>
            <a:br>
              <a:rPr lang="fr-FR" sz="12000" b="1" dirty="0" smtClean="0">
                <a:solidFill>
                  <a:srgbClr val="004380"/>
                </a:solidFill>
                <a:latin typeface="Times New Roman" panose="02020603050405020304" pitchFamily="18" charset="0"/>
                <a:cs typeface="Times New Roman" panose="02020603050405020304" pitchFamily="18" charset="0"/>
              </a:rPr>
            </a:br>
            <a:r>
              <a:rPr lang="fr-FR" sz="12000" b="1" dirty="0" smtClean="0">
                <a:solidFill>
                  <a:srgbClr val="004380"/>
                </a:solidFill>
                <a:latin typeface="Times New Roman" panose="02020603050405020304" pitchFamily="18" charset="0"/>
                <a:cs typeface="Times New Roman" panose="02020603050405020304" pitchFamily="18" charset="0"/>
              </a:rPr>
              <a:t>de </a:t>
            </a:r>
            <a:r>
              <a:rPr lang="fr-FR" sz="12000" b="1" dirty="0">
                <a:solidFill>
                  <a:srgbClr val="004380"/>
                </a:solidFill>
                <a:latin typeface="Times New Roman" panose="02020603050405020304" pitchFamily="18" charset="0"/>
                <a:cs typeface="Times New Roman" panose="02020603050405020304" pitchFamily="18" charset="0"/>
              </a:rPr>
              <a:t>C</a:t>
            </a:r>
            <a:r>
              <a:rPr lang="fr-FR" sz="12000" b="1" dirty="0" smtClean="0">
                <a:solidFill>
                  <a:srgbClr val="004380"/>
                </a:solidFill>
                <a:latin typeface="Times New Roman" panose="02020603050405020304" pitchFamily="18" charset="0"/>
                <a:cs typeface="Times New Roman" panose="02020603050405020304" pitchFamily="18" charset="0"/>
              </a:rPr>
              <a:t>lasses</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13</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17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14</a:t>
            </a:fld>
            <a:endParaRPr kumimoji="1" lang="ja-JP" altLang="en-US" dirty="0">
              <a:latin typeface="Times New Roman" panose="02020603050405020304" pitchFamily="18" charset="0"/>
              <a:cs typeface="Times New Roman" panose="02020603050405020304" pitchFamily="18" charset="0"/>
            </a:endParaRPr>
          </a:p>
        </p:txBody>
      </p:sp>
      <p:pic>
        <p:nvPicPr>
          <p:cNvPr id="5" name="Picture 1" descr="Projet Reservation Billets Avions "/>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037102" cy="6858000"/>
          </a:xfrm>
          <a:prstGeom prst="rect">
            <a:avLst/>
          </a:prstGeom>
          <a:noFill/>
          <a:ln>
            <a:noFill/>
          </a:ln>
        </p:spPr>
      </p:pic>
    </p:spTree>
    <p:extLst>
      <p:ext uri="{BB962C8B-B14F-4D97-AF65-F5344CB8AC3E}">
        <p14:creationId xmlns:p14="http://schemas.microsoft.com/office/powerpoint/2010/main" val="1350661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977197" y="1905506"/>
            <a:ext cx="7391767" cy="3046988"/>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4.2 </a:t>
            </a:r>
            <a:r>
              <a:rPr lang="fr-FR" sz="7200" b="1" dirty="0" smtClean="0">
                <a:solidFill>
                  <a:srgbClr val="004380"/>
                </a:solidFill>
                <a:latin typeface="Times New Roman" panose="02020603050405020304" pitchFamily="18" charset="0"/>
                <a:cs typeface="Times New Roman" panose="02020603050405020304" pitchFamily="18" charset="0"/>
              </a:rPr>
              <a:t>Diagramme </a:t>
            </a:r>
            <a:br>
              <a:rPr lang="fr-FR" sz="7200" b="1" dirty="0" smtClean="0">
                <a:solidFill>
                  <a:srgbClr val="004380"/>
                </a:solidFill>
                <a:latin typeface="Times New Roman" panose="02020603050405020304" pitchFamily="18" charset="0"/>
                <a:cs typeface="Times New Roman" panose="02020603050405020304" pitchFamily="18" charset="0"/>
              </a:rPr>
            </a:br>
            <a:r>
              <a:rPr lang="fr-FR" sz="7200" b="1" dirty="0" smtClean="0">
                <a:solidFill>
                  <a:srgbClr val="004380"/>
                </a:solidFill>
                <a:latin typeface="Times New Roman" panose="02020603050405020304" pitchFamily="18" charset="0"/>
                <a:cs typeface="Times New Roman" panose="02020603050405020304" pitchFamily="18" charset="0"/>
              </a:rPr>
              <a:t>Cas d’utilisation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15</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8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037102" cy="6858000"/>
          </a:xfrm>
          <a:prstGeom prst="rect">
            <a:avLst/>
          </a:prstGeom>
        </p:spPr>
      </p:pic>
    </p:spTree>
    <p:extLst>
      <p:ext uri="{BB962C8B-B14F-4D97-AF65-F5344CB8AC3E}">
        <p14:creationId xmlns:p14="http://schemas.microsoft.com/office/powerpoint/2010/main" val="423387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17</a:t>
            </a:fld>
            <a:endParaRPr kumimoji="1" lang="ja-JP" altLang="en-US"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 y="0"/>
            <a:ext cx="12146212" cy="6858001"/>
          </a:xfrm>
          <a:prstGeom prst="rect">
            <a:avLst/>
          </a:prstGeom>
        </p:spPr>
      </p:pic>
    </p:spTree>
    <p:extLst>
      <p:ext uri="{BB962C8B-B14F-4D97-AF65-F5344CB8AC3E}">
        <p14:creationId xmlns:p14="http://schemas.microsoft.com/office/powerpoint/2010/main" val="1308996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887429" y="2459504"/>
            <a:ext cx="6417141"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5. </a:t>
            </a:r>
            <a:r>
              <a:rPr lang="fr-FR" sz="7200" b="1" dirty="0" smtClean="0">
                <a:solidFill>
                  <a:srgbClr val="004380"/>
                </a:solidFill>
                <a:latin typeface="Times New Roman" panose="02020603050405020304" pitchFamily="18" charset="0"/>
                <a:cs typeface="Times New Roman" panose="02020603050405020304" pitchFamily="18" charset="0"/>
              </a:rPr>
              <a:t>La stratégie</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18</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8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873700"/>
            <a:ext cx="11125200" cy="3693319"/>
          </a:xfrm>
          <a:prstGeom prst="rect">
            <a:avLst/>
          </a:prstGeom>
        </p:spPr>
        <p:txBody>
          <a:bodyPr wrap="square">
            <a:spAutoFit/>
          </a:bodyPr>
          <a:lstStyle/>
          <a:p>
            <a:pPr lvl="0">
              <a:defRPr/>
            </a:pPr>
            <a:r>
              <a:rPr lang="fr-FR" dirty="0"/>
              <a:t>Ce projet étant personnel, notre première mission fut de définir nous-mêmes une stratégie prévisionnelle ainsi que les objectifs à atteindre. Bien entendu, cette stratégie a évoluée au cours du temps afin de satisfaire nos exigences, mais aussi les contraintes auxquelles nous avons fait face. Nous avons ainsi tissé notre réflexion, avec pour fil conducteur la relation entre l'utilisateur et la Base de données. Tout d'abord l'utilisateur : même si celui-ci ne fait pas partie à proprement parler du développement technique, il est primordial d'identifier le public concerné. Quel est le profil de l'utilisateur type ? Voilà le fondement de notre réflexion. Nous avons finalement privilégié une clientèle novice en développant une solution facile d'utilisation, la plus intuitive possible. À la manière d'une interface homme-machine, l’interface graphique de notre application permet d'interagir avec le système, sans nécessiter de connaissances pointues de la part de l'utilisateur pour être configuré et utilisé. Cette application inclut aussi une vue d'ensemble du système (partie administrateur), comme les outils de gestion </a:t>
            </a:r>
            <a:r>
              <a:rPr lang="fr-FR" dirty="0" smtClean="0"/>
              <a:t>delà </a:t>
            </a:r>
            <a:r>
              <a:rPr lang="fr-FR" dirty="0"/>
              <a:t>base de données et les pages de configuration.</a:t>
            </a:r>
          </a:p>
          <a:p>
            <a:pPr lvl="0">
              <a:defRPr/>
            </a:pPr>
            <a:endParaRPr lang="fr-FR" dirty="0"/>
          </a:p>
          <a:p>
            <a:endParaRPr lang="fr-FR" dirty="0"/>
          </a:p>
        </p:txBody>
      </p:sp>
    </p:spTree>
    <p:extLst>
      <p:ext uri="{BB962C8B-B14F-4D97-AF65-F5344CB8AC3E}">
        <p14:creationId xmlns:p14="http://schemas.microsoft.com/office/powerpoint/2010/main" val="4272644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1356" y="3731925"/>
            <a:ext cx="9340183" cy="79502"/>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5" name="Ellipse 4"/>
          <p:cNvSpPr/>
          <p:nvPr/>
        </p:nvSpPr>
        <p:spPr>
          <a:xfrm>
            <a:off x="1310949"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6" name="Ellipse 5"/>
          <p:cNvSpPr/>
          <p:nvPr/>
        </p:nvSpPr>
        <p:spPr>
          <a:xfrm>
            <a:off x="2495240"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7" name="Ellipse 6"/>
          <p:cNvSpPr/>
          <p:nvPr/>
        </p:nvSpPr>
        <p:spPr>
          <a:xfrm>
            <a:off x="3769864" y="3699029"/>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8" name="Ellipse 7"/>
          <p:cNvSpPr/>
          <p:nvPr/>
        </p:nvSpPr>
        <p:spPr>
          <a:xfrm>
            <a:off x="5086790"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9" name="Ellipse 8"/>
          <p:cNvSpPr/>
          <p:nvPr/>
        </p:nvSpPr>
        <p:spPr>
          <a:xfrm>
            <a:off x="6461393"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10" name="Ellipse 9"/>
          <p:cNvSpPr/>
          <p:nvPr/>
        </p:nvSpPr>
        <p:spPr>
          <a:xfrm>
            <a:off x="7874285"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11" name="Ellipse 10"/>
          <p:cNvSpPr/>
          <p:nvPr/>
        </p:nvSpPr>
        <p:spPr>
          <a:xfrm>
            <a:off x="9221861" y="3703021"/>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12" name="ZoneTexte 11"/>
          <p:cNvSpPr txBox="1"/>
          <p:nvPr/>
        </p:nvSpPr>
        <p:spPr>
          <a:xfrm>
            <a:off x="525474" y="851338"/>
            <a:ext cx="1351652"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Plan :</a:t>
            </a:r>
            <a:endParaRPr lang="fr-FR" sz="3600" b="1"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637476" y="3115820"/>
            <a:ext cx="1407758"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1. Introduction</a:t>
            </a:r>
            <a:endParaRPr lang="fr-FR" sz="1600" dirty="0">
              <a:latin typeface="Times New Roman" panose="02020603050405020304" pitchFamily="18" charset="0"/>
              <a:cs typeface="Times New Roman" panose="02020603050405020304" pitchFamily="18" charset="0"/>
            </a:endParaRPr>
          </a:p>
        </p:txBody>
      </p:sp>
      <p:sp>
        <p:nvSpPr>
          <p:cNvPr id="14" name="ZoneTexte 13"/>
          <p:cNvSpPr txBox="1"/>
          <p:nvPr/>
        </p:nvSpPr>
        <p:spPr>
          <a:xfrm>
            <a:off x="4481239" y="4030567"/>
            <a:ext cx="1337226" cy="338554"/>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4</a:t>
            </a:r>
            <a:r>
              <a:rPr lang="fr-FR" sz="1600" dirty="0" smtClean="0">
                <a:latin typeface="Times New Roman" panose="02020603050405020304" pitchFamily="18" charset="0"/>
                <a:cs typeface="Times New Roman" panose="02020603050405020304" pitchFamily="18" charset="0"/>
              </a:rPr>
              <a:t>. Conception</a:t>
            </a:r>
            <a:endParaRPr lang="fr-FR" sz="1600" dirty="0">
              <a:latin typeface="Times New Roman" panose="02020603050405020304" pitchFamily="18" charset="0"/>
              <a:cs typeface="Times New Roman" panose="02020603050405020304" pitchFamily="18" charset="0"/>
            </a:endParaRPr>
          </a:p>
        </p:txBody>
      </p:sp>
      <p:sp>
        <p:nvSpPr>
          <p:cNvPr id="16" name="ZoneTexte 15"/>
          <p:cNvSpPr txBox="1"/>
          <p:nvPr/>
        </p:nvSpPr>
        <p:spPr>
          <a:xfrm>
            <a:off x="8609962" y="3124958"/>
            <a:ext cx="1349921" cy="338554"/>
          </a:xfrm>
          <a:prstGeom prst="rect">
            <a:avLst/>
          </a:prstGeom>
          <a:noFill/>
        </p:spPr>
        <p:txBody>
          <a:bodyPr wrap="none" rtlCol="0">
            <a:spAutoFit/>
          </a:bodyPr>
          <a:lstStyle/>
          <a:p>
            <a:pPr algn="ctr"/>
            <a:r>
              <a:rPr lang="fr-FR" sz="1600" dirty="0">
                <a:latin typeface="Times New Roman" panose="02020603050405020304" pitchFamily="18" charset="0"/>
                <a:cs typeface="Times New Roman" panose="02020603050405020304" pitchFamily="18" charset="0"/>
              </a:rPr>
              <a:t>7</a:t>
            </a:r>
            <a:r>
              <a:rPr lang="fr-FR" sz="1600" dirty="0" smtClean="0">
                <a:latin typeface="Times New Roman" panose="02020603050405020304" pitchFamily="18" charset="0"/>
                <a:cs typeface="Times New Roman" panose="02020603050405020304" pitchFamily="18" charset="0"/>
              </a:rPr>
              <a:t>. Application</a:t>
            </a:r>
            <a:endParaRPr lang="fr-FR" sz="1600" dirty="0">
              <a:latin typeface="Times New Roman" panose="02020603050405020304" pitchFamily="18" charset="0"/>
              <a:cs typeface="Times New Roman" panose="02020603050405020304" pitchFamily="18" charset="0"/>
            </a:endParaRPr>
          </a:p>
        </p:txBody>
      </p:sp>
      <p:sp>
        <p:nvSpPr>
          <p:cNvPr id="17" name="ZoneTexte 16"/>
          <p:cNvSpPr txBox="1"/>
          <p:nvPr/>
        </p:nvSpPr>
        <p:spPr>
          <a:xfrm>
            <a:off x="6821498" y="3975528"/>
            <a:ext cx="2231701" cy="338554"/>
          </a:xfrm>
          <a:prstGeom prst="rect">
            <a:avLst/>
          </a:prstGeom>
          <a:noFill/>
        </p:spPr>
        <p:txBody>
          <a:bodyPr wrap="none" rtlCol="0">
            <a:spAutoFit/>
          </a:bodyPr>
          <a:lstStyle/>
          <a:p>
            <a:pPr algn="ctr"/>
            <a:r>
              <a:rPr lang="fr-FR" sz="1600" dirty="0">
                <a:latin typeface="Times New Roman" panose="02020603050405020304" pitchFamily="18" charset="0"/>
                <a:cs typeface="Times New Roman" panose="02020603050405020304" pitchFamily="18" charset="0"/>
              </a:rPr>
              <a:t>6</a:t>
            </a:r>
            <a:r>
              <a:rPr lang="fr-FR" sz="1600" dirty="0" smtClean="0">
                <a:latin typeface="Times New Roman" panose="02020603050405020304" pitchFamily="18" charset="0"/>
                <a:cs typeface="Times New Roman" panose="02020603050405020304" pitchFamily="18" charset="0"/>
              </a:rPr>
              <a:t>. Les solutions logiciels</a:t>
            </a:r>
            <a:endParaRPr lang="fr-FR" sz="1600" dirty="0">
              <a:latin typeface="Times New Roman" panose="02020603050405020304" pitchFamily="18" charset="0"/>
              <a:cs typeface="Times New Roman" panose="02020603050405020304" pitchFamily="18" charset="0"/>
            </a:endParaRPr>
          </a:p>
        </p:txBody>
      </p:sp>
      <p:sp>
        <p:nvSpPr>
          <p:cNvPr id="18" name="ZoneTexte 17"/>
          <p:cNvSpPr txBox="1"/>
          <p:nvPr/>
        </p:nvSpPr>
        <p:spPr>
          <a:xfrm>
            <a:off x="5779024" y="3115820"/>
            <a:ext cx="1407758" cy="338554"/>
          </a:xfrm>
          <a:prstGeom prst="rect">
            <a:avLst/>
          </a:prstGeom>
          <a:noFill/>
        </p:spPr>
        <p:txBody>
          <a:bodyPr wrap="none" rtlCol="0">
            <a:spAutoFit/>
          </a:bodyPr>
          <a:lstStyle/>
          <a:p>
            <a:pPr algn="ctr"/>
            <a:r>
              <a:rPr lang="fr-FR" sz="1600" dirty="0">
                <a:latin typeface="Times New Roman" panose="02020603050405020304" pitchFamily="18" charset="0"/>
                <a:cs typeface="Times New Roman" panose="02020603050405020304" pitchFamily="18" charset="0"/>
              </a:rPr>
              <a:t>5</a:t>
            </a:r>
            <a:r>
              <a:rPr lang="fr-FR" sz="1600" dirty="0" smtClean="0">
                <a:latin typeface="Times New Roman" panose="02020603050405020304" pitchFamily="18" charset="0"/>
                <a:cs typeface="Times New Roman" panose="02020603050405020304" pitchFamily="18" charset="0"/>
              </a:rPr>
              <a:t>. La stratégie </a:t>
            </a:r>
            <a:endParaRPr lang="fr-FR" sz="1600" dirty="0">
              <a:latin typeface="Times New Roman" panose="02020603050405020304" pitchFamily="18" charset="0"/>
              <a:cs typeface="Times New Roman" panose="02020603050405020304" pitchFamily="18" charset="0"/>
            </a:endParaRPr>
          </a:p>
        </p:txBody>
      </p:sp>
      <p:sp>
        <p:nvSpPr>
          <p:cNvPr id="19" name="ZoneTexte 18"/>
          <p:cNvSpPr txBox="1"/>
          <p:nvPr/>
        </p:nvSpPr>
        <p:spPr>
          <a:xfrm>
            <a:off x="2965492" y="3124958"/>
            <a:ext cx="1869423"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3. Gestion de Projet</a:t>
            </a:r>
            <a:endParaRPr lang="fr-FR" b="1" dirty="0"/>
          </a:p>
        </p:txBody>
      </p:sp>
      <p:pic>
        <p:nvPicPr>
          <p:cNvPr id="21" name="Imag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1517" y="4645949"/>
            <a:ext cx="631659" cy="631659"/>
          </a:xfrm>
          <a:prstGeom prst="rect">
            <a:avLst/>
          </a:prstGeom>
        </p:spPr>
      </p:pic>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596" y="2294584"/>
            <a:ext cx="583794" cy="583794"/>
          </a:xfrm>
          <a:prstGeom prst="rect">
            <a:avLst/>
          </a:prstGeom>
        </p:spPr>
      </p:pic>
      <p:pic>
        <p:nvPicPr>
          <p:cNvPr id="24" name="Imag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4915" y="4575988"/>
            <a:ext cx="629874" cy="629874"/>
          </a:xfrm>
          <a:prstGeom prst="rect">
            <a:avLst/>
          </a:prstGeom>
        </p:spPr>
      </p:pic>
      <p:pic>
        <p:nvPicPr>
          <p:cNvPr id="25" name="Imag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9093" y="2379987"/>
            <a:ext cx="631659" cy="631659"/>
          </a:xfrm>
          <a:prstGeom prst="rect">
            <a:avLst/>
          </a:prstGeom>
        </p:spPr>
      </p:pic>
      <p:pic>
        <p:nvPicPr>
          <p:cNvPr id="26" name="Imag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811" y="2315715"/>
            <a:ext cx="717950" cy="717950"/>
          </a:xfrm>
          <a:prstGeom prst="rect">
            <a:avLst/>
          </a:prstGeom>
        </p:spPr>
      </p:pic>
      <p:sp>
        <p:nvSpPr>
          <p:cNvPr id="27" name="Ellipse 26"/>
          <p:cNvSpPr/>
          <p:nvPr/>
        </p:nvSpPr>
        <p:spPr>
          <a:xfrm>
            <a:off x="10576434" y="3703545"/>
            <a:ext cx="126125" cy="136635"/>
          </a:xfrm>
          <a:prstGeom prst="ellipse">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1626454" y="3995015"/>
            <a:ext cx="2053767" cy="584775"/>
          </a:xfrm>
          <a:prstGeom prst="rect">
            <a:avLst/>
          </a:prstGeom>
          <a:noFill/>
        </p:spPr>
        <p:txBody>
          <a:bodyPr wrap="none" rtlCol="0">
            <a:spAutoFit/>
          </a:bodyPr>
          <a:lstStyle/>
          <a:p>
            <a:r>
              <a:rPr lang="fr-FR" sz="1600" dirty="0">
                <a:latin typeface="Times New Roman" panose="02020603050405020304" pitchFamily="18" charset="0"/>
                <a:cs typeface="Times New Roman" panose="02020603050405020304" pitchFamily="18" charset="0"/>
              </a:rPr>
              <a:t>2</a:t>
            </a:r>
            <a:r>
              <a:rPr lang="fr-FR" sz="1600" dirty="0" smtClean="0">
                <a:latin typeface="Times New Roman" panose="02020603050405020304" pitchFamily="18" charset="0"/>
                <a:cs typeface="Times New Roman" panose="02020603050405020304" pitchFamily="18" charset="0"/>
              </a:rPr>
              <a:t>. Besoins et objectifs </a:t>
            </a:r>
          </a:p>
          <a:p>
            <a:r>
              <a:rPr lang="fr-FR" sz="1600" dirty="0" smtClean="0">
                <a:latin typeface="Times New Roman" panose="02020603050405020304" pitchFamily="18" charset="0"/>
                <a:cs typeface="Times New Roman" panose="02020603050405020304" pitchFamily="18" charset="0"/>
              </a:rPr>
              <a:t>Du projet</a:t>
            </a:r>
            <a:endParaRPr lang="fr-FR" sz="1600" dirty="0">
              <a:latin typeface="Times New Roman" panose="02020603050405020304" pitchFamily="18" charset="0"/>
              <a:cs typeface="Times New Roman" panose="02020603050405020304" pitchFamily="18" charset="0"/>
            </a:endParaRPr>
          </a:p>
        </p:txBody>
      </p:sp>
      <p:pic>
        <p:nvPicPr>
          <p:cNvPr id="29" name="Imag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0111" y="4638913"/>
            <a:ext cx="696381" cy="696381"/>
          </a:xfrm>
          <a:prstGeom prst="rect">
            <a:avLst/>
          </a:prstGeom>
        </p:spPr>
      </p:pic>
      <p:sp>
        <p:nvSpPr>
          <p:cNvPr id="30"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a:t>
            </a:fld>
            <a:endParaRPr kumimoji="1" lang="ja-JP" altLang="en-US" dirty="0">
              <a:latin typeface="Times New Roman" panose="02020603050405020304" pitchFamily="18" charset="0"/>
              <a:cs typeface="Times New Roman" panose="02020603050405020304" pitchFamily="18" charset="0"/>
            </a:endParaRPr>
          </a:p>
        </p:txBody>
      </p:sp>
      <p:sp>
        <p:nvSpPr>
          <p:cNvPr id="32" name="ZoneTexte 31"/>
          <p:cNvSpPr txBox="1"/>
          <p:nvPr/>
        </p:nvSpPr>
        <p:spPr>
          <a:xfrm>
            <a:off x="9669883" y="4030567"/>
            <a:ext cx="2023311" cy="338554"/>
          </a:xfrm>
          <a:prstGeom prst="rect">
            <a:avLst/>
          </a:prstGeom>
          <a:noFill/>
        </p:spPr>
        <p:txBody>
          <a:bodyPr wrap="none" rtlCol="0">
            <a:spAutoFit/>
          </a:bodyPr>
          <a:lstStyle/>
          <a:p>
            <a:r>
              <a:rPr lang="fr-FR" sz="1600" dirty="0" smtClean="0">
                <a:latin typeface="Times New Roman" panose="02020603050405020304" pitchFamily="18" charset="0"/>
                <a:cs typeface="Times New Roman" panose="02020603050405020304" pitchFamily="18" charset="0"/>
              </a:rPr>
              <a:t>8. Conclusion </a:t>
            </a:r>
            <a:r>
              <a:rPr lang="fr-FR" sz="1600" dirty="0">
                <a:latin typeface="Times New Roman" panose="02020603050405020304" pitchFamily="18" charset="0"/>
                <a:cs typeface="Times New Roman" panose="02020603050405020304" pitchFamily="18" charset="0"/>
              </a:rPr>
              <a:t>e</a:t>
            </a:r>
            <a:r>
              <a:rPr lang="fr-FR" sz="1600" dirty="0" smtClean="0">
                <a:latin typeface="Times New Roman" panose="02020603050405020304" pitchFamily="18" charset="0"/>
                <a:cs typeface="Times New Roman" panose="02020603050405020304" pitchFamily="18" charset="0"/>
              </a:rPr>
              <a:t>t Bilan</a:t>
            </a:r>
            <a:endParaRPr lang="fr-FR" sz="1600" dirty="0">
              <a:latin typeface="Times New Roman" panose="02020603050405020304" pitchFamily="18" charset="0"/>
              <a:cs typeface="Times New Roman" panose="02020603050405020304" pitchFamily="18" charset="0"/>
            </a:endParaRPr>
          </a:p>
        </p:txBody>
      </p:sp>
      <p:pic>
        <p:nvPicPr>
          <p:cNvPr id="33" name="Imag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44959" y="4588261"/>
            <a:ext cx="747033" cy="747033"/>
          </a:xfrm>
          <a:prstGeom prst="rect">
            <a:avLst/>
          </a:prstGeom>
        </p:spPr>
      </p:pic>
      <p:sp>
        <p:nvSpPr>
          <p:cNvPr id="34" name="Rectangle 33"/>
          <p:cNvSpPr/>
          <p:nvPr/>
        </p:nvSpPr>
        <p:spPr>
          <a:xfrm>
            <a:off x="-1" y="1054248"/>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35" name="Imag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4712" y="2324345"/>
            <a:ext cx="696381" cy="696381"/>
          </a:xfrm>
          <a:prstGeom prst="rect">
            <a:avLst/>
          </a:prstGeom>
        </p:spPr>
      </p:pic>
    </p:spTree>
    <p:extLst>
      <p:ext uri="{BB962C8B-B14F-4D97-AF65-F5344CB8AC3E}">
        <p14:creationId xmlns:p14="http://schemas.microsoft.com/office/powerpoint/2010/main" val="12731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6"/>
                                        </p:tgtEl>
                                        <p:attrNameLst>
                                          <p:attrName>r</p:attrName>
                                        </p:attrNameLst>
                                      </p:cBhvr>
                                    </p:animRot>
                                    <p:animRot by="-240000">
                                      <p:cBhvr>
                                        <p:cTn id="7" dur="200" fill="hold">
                                          <p:stCondLst>
                                            <p:cond delay="200"/>
                                          </p:stCondLst>
                                        </p:cTn>
                                        <p:tgtEl>
                                          <p:spTgt spid="26"/>
                                        </p:tgtEl>
                                        <p:attrNameLst>
                                          <p:attrName>r</p:attrName>
                                        </p:attrNameLst>
                                      </p:cBhvr>
                                    </p:animRot>
                                    <p:animRot by="240000">
                                      <p:cBhvr>
                                        <p:cTn id="8" dur="200" fill="hold">
                                          <p:stCondLst>
                                            <p:cond delay="400"/>
                                          </p:stCondLst>
                                        </p:cTn>
                                        <p:tgtEl>
                                          <p:spTgt spid="26"/>
                                        </p:tgtEl>
                                        <p:attrNameLst>
                                          <p:attrName>r</p:attrName>
                                        </p:attrNameLst>
                                      </p:cBhvr>
                                    </p:animRot>
                                    <p:animRot by="-240000">
                                      <p:cBhvr>
                                        <p:cTn id="9" dur="200" fill="hold">
                                          <p:stCondLst>
                                            <p:cond delay="600"/>
                                          </p:stCondLst>
                                        </p:cTn>
                                        <p:tgtEl>
                                          <p:spTgt spid="26"/>
                                        </p:tgtEl>
                                        <p:attrNameLst>
                                          <p:attrName>r</p:attrName>
                                        </p:attrNameLst>
                                      </p:cBhvr>
                                    </p:animRot>
                                    <p:animRot by="120000">
                                      <p:cBhvr>
                                        <p:cTn id="10" dur="200" fill="hold">
                                          <p:stCondLst>
                                            <p:cond delay="800"/>
                                          </p:stCondLst>
                                        </p:cTn>
                                        <p:tgtEl>
                                          <p:spTgt spid="26"/>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1000"/>
                                  </p:stCondLst>
                                  <p:childTnLst>
                                    <p:animRot by="120000">
                                      <p:cBhvr>
                                        <p:cTn id="13" dur="100" fill="hold">
                                          <p:stCondLst>
                                            <p:cond delay="0"/>
                                          </p:stCondLst>
                                        </p:cTn>
                                        <p:tgtEl>
                                          <p:spTgt spid="29"/>
                                        </p:tgtEl>
                                        <p:attrNameLst>
                                          <p:attrName>r</p:attrName>
                                        </p:attrNameLst>
                                      </p:cBhvr>
                                    </p:animRot>
                                    <p:animRot by="-240000">
                                      <p:cBhvr>
                                        <p:cTn id="14" dur="200" fill="hold">
                                          <p:stCondLst>
                                            <p:cond delay="200"/>
                                          </p:stCondLst>
                                        </p:cTn>
                                        <p:tgtEl>
                                          <p:spTgt spid="29"/>
                                        </p:tgtEl>
                                        <p:attrNameLst>
                                          <p:attrName>r</p:attrName>
                                        </p:attrNameLst>
                                      </p:cBhvr>
                                    </p:animRot>
                                    <p:animRot by="240000">
                                      <p:cBhvr>
                                        <p:cTn id="15" dur="200" fill="hold">
                                          <p:stCondLst>
                                            <p:cond delay="400"/>
                                          </p:stCondLst>
                                        </p:cTn>
                                        <p:tgtEl>
                                          <p:spTgt spid="29"/>
                                        </p:tgtEl>
                                        <p:attrNameLst>
                                          <p:attrName>r</p:attrName>
                                        </p:attrNameLst>
                                      </p:cBhvr>
                                    </p:animRot>
                                    <p:animRot by="-240000">
                                      <p:cBhvr>
                                        <p:cTn id="16" dur="200" fill="hold">
                                          <p:stCondLst>
                                            <p:cond delay="600"/>
                                          </p:stCondLst>
                                        </p:cTn>
                                        <p:tgtEl>
                                          <p:spTgt spid="29"/>
                                        </p:tgtEl>
                                        <p:attrNameLst>
                                          <p:attrName>r</p:attrName>
                                        </p:attrNameLst>
                                      </p:cBhvr>
                                    </p:animRot>
                                    <p:animRot by="120000">
                                      <p:cBhvr>
                                        <p:cTn id="17" dur="200" fill="hold">
                                          <p:stCondLst>
                                            <p:cond delay="800"/>
                                          </p:stCondLst>
                                        </p:cTn>
                                        <p:tgtEl>
                                          <p:spTgt spid="29"/>
                                        </p:tgtEl>
                                        <p:attrNameLst>
                                          <p:attrName>r</p:attrName>
                                        </p:attrNameLst>
                                      </p:cBhvr>
                                    </p:animRot>
                                  </p:childTnLst>
                                </p:cTn>
                              </p:par>
                            </p:childTnLst>
                          </p:cTn>
                        </p:par>
                        <p:par>
                          <p:cTn id="18" fill="hold">
                            <p:stCondLst>
                              <p:cond delay="3000"/>
                            </p:stCondLst>
                            <p:childTnLst>
                              <p:par>
                                <p:cTn id="19" presetID="32" presetClass="emph" presetSubtype="0" fill="hold" nodeType="afterEffect">
                                  <p:stCondLst>
                                    <p:cond delay="1000"/>
                                  </p:stCondLst>
                                  <p:childTnLst>
                                    <p:animRot by="120000">
                                      <p:cBhvr>
                                        <p:cTn id="20" dur="100" fill="hold">
                                          <p:stCondLst>
                                            <p:cond delay="0"/>
                                          </p:stCondLst>
                                        </p:cTn>
                                        <p:tgtEl>
                                          <p:spTgt spid="23"/>
                                        </p:tgtEl>
                                        <p:attrNameLst>
                                          <p:attrName>r</p:attrName>
                                        </p:attrNameLst>
                                      </p:cBhvr>
                                    </p:animRot>
                                    <p:animRot by="-240000">
                                      <p:cBhvr>
                                        <p:cTn id="21" dur="200" fill="hold">
                                          <p:stCondLst>
                                            <p:cond delay="200"/>
                                          </p:stCondLst>
                                        </p:cTn>
                                        <p:tgtEl>
                                          <p:spTgt spid="23"/>
                                        </p:tgtEl>
                                        <p:attrNameLst>
                                          <p:attrName>r</p:attrName>
                                        </p:attrNameLst>
                                      </p:cBhvr>
                                    </p:animRot>
                                    <p:animRot by="240000">
                                      <p:cBhvr>
                                        <p:cTn id="22" dur="200" fill="hold">
                                          <p:stCondLst>
                                            <p:cond delay="400"/>
                                          </p:stCondLst>
                                        </p:cTn>
                                        <p:tgtEl>
                                          <p:spTgt spid="23"/>
                                        </p:tgtEl>
                                        <p:attrNameLst>
                                          <p:attrName>r</p:attrName>
                                        </p:attrNameLst>
                                      </p:cBhvr>
                                    </p:animRot>
                                    <p:animRot by="-240000">
                                      <p:cBhvr>
                                        <p:cTn id="23" dur="200" fill="hold">
                                          <p:stCondLst>
                                            <p:cond delay="600"/>
                                          </p:stCondLst>
                                        </p:cTn>
                                        <p:tgtEl>
                                          <p:spTgt spid="23"/>
                                        </p:tgtEl>
                                        <p:attrNameLst>
                                          <p:attrName>r</p:attrName>
                                        </p:attrNameLst>
                                      </p:cBhvr>
                                    </p:animRot>
                                    <p:animRot by="120000">
                                      <p:cBhvr>
                                        <p:cTn id="24" dur="200" fill="hold">
                                          <p:stCondLst>
                                            <p:cond delay="800"/>
                                          </p:stCondLst>
                                        </p:cTn>
                                        <p:tgtEl>
                                          <p:spTgt spid="23"/>
                                        </p:tgtEl>
                                        <p:attrNameLst>
                                          <p:attrName>r</p:attrName>
                                        </p:attrNameLst>
                                      </p:cBhvr>
                                    </p:animRot>
                                  </p:childTnLst>
                                </p:cTn>
                              </p:par>
                            </p:childTnLst>
                          </p:cTn>
                        </p:par>
                        <p:par>
                          <p:cTn id="25" fill="hold">
                            <p:stCondLst>
                              <p:cond delay="5000"/>
                            </p:stCondLst>
                            <p:childTnLst>
                              <p:par>
                                <p:cTn id="26" presetID="32" presetClass="emph" presetSubtype="0" fill="hold" nodeType="afterEffect">
                                  <p:stCondLst>
                                    <p:cond delay="1000"/>
                                  </p:stCondLst>
                                  <p:childTnLst>
                                    <p:animRot by="120000">
                                      <p:cBhvr>
                                        <p:cTn id="27" dur="100" fill="hold">
                                          <p:stCondLst>
                                            <p:cond delay="0"/>
                                          </p:stCondLst>
                                        </p:cTn>
                                        <p:tgtEl>
                                          <p:spTgt spid="24"/>
                                        </p:tgtEl>
                                        <p:attrNameLst>
                                          <p:attrName>r</p:attrName>
                                        </p:attrNameLst>
                                      </p:cBhvr>
                                    </p:animRot>
                                    <p:animRot by="-240000">
                                      <p:cBhvr>
                                        <p:cTn id="28" dur="200" fill="hold">
                                          <p:stCondLst>
                                            <p:cond delay="200"/>
                                          </p:stCondLst>
                                        </p:cTn>
                                        <p:tgtEl>
                                          <p:spTgt spid="24"/>
                                        </p:tgtEl>
                                        <p:attrNameLst>
                                          <p:attrName>r</p:attrName>
                                        </p:attrNameLst>
                                      </p:cBhvr>
                                    </p:animRot>
                                    <p:animRot by="240000">
                                      <p:cBhvr>
                                        <p:cTn id="29" dur="200" fill="hold">
                                          <p:stCondLst>
                                            <p:cond delay="400"/>
                                          </p:stCondLst>
                                        </p:cTn>
                                        <p:tgtEl>
                                          <p:spTgt spid="24"/>
                                        </p:tgtEl>
                                        <p:attrNameLst>
                                          <p:attrName>r</p:attrName>
                                        </p:attrNameLst>
                                      </p:cBhvr>
                                    </p:animRot>
                                    <p:animRot by="-240000">
                                      <p:cBhvr>
                                        <p:cTn id="30" dur="200" fill="hold">
                                          <p:stCondLst>
                                            <p:cond delay="600"/>
                                          </p:stCondLst>
                                        </p:cTn>
                                        <p:tgtEl>
                                          <p:spTgt spid="24"/>
                                        </p:tgtEl>
                                        <p:attrNameLst>
                                          <p:attrName>r</p:attrName>
                                        </p:attrNameLst>
                                      </p:cBhvr>
                                    </p:animRot>
                                    <p:animRot by="120000">
                                      <p:cBhvr>
                                        <p:cTn id="31" dur="200" fill="hold">
                                          <p:stCondLst>
                                            <p:cond delay="800"/>
                                          </p:stCondLst>
                                        </p:cTn>
                                        <p:tgtEl>
                                          <p:spTgt spid="24"/>
                                        </p:tgtEl>
                                        <p:attrNameLst>
                                          <p:attrName>r</p:attrName>
                                        </p:attrNameLst>
                                      </p:cBhvr>
                                    </p:animRot>
                                  </p:childTnLst>
                                </p:cTn>
                              </p:par>
                            </p:childTnLst>
                          </p:cTn>
                        </p:par>
                        <p:par>
                          <p:cTn id="32" fill="hold">
                            <p:stCondLst>
                              <p:cond delay="7000"/>
                            </p:stCondLst>
                            <p:childTnLst>
                              <p:par>
                                <p:cTn id="33" presetID="32" presetClass="emph" presetSubtype="0" fill="hold" nodeType="afterEffect">
                                  <p:stCondLst>
                                    <p:cond delay="0"/>
                                  </p:stCondLst>
                                  <p:childTnLst>
                                    <p:animRot by="120000">
                                      <p:cBhvr>
                                        <p:cTn id="34" dur="100" fill="hold">
                                          <p:stCondLst>
                                            <p:cond delay="0"/>
                                          </p:stCondLst>
                                        </p:cTn>
                                        <p:tgtEl>
                                          <p:spTgt spid="35"/>
                                        </p:tgtEl>
                                        <p:attrNameLst>
                                          <p:attrName>r</p:attrName>
                                        </p:attrNameLst>
                                      </p:cBhvr>
                                    </p:animRot>
                                    <p:animRot by="-240000">
                                      <p:cBhvr>
                                        <p:cTn id="35" dur="200" fill="hold">
                                          <p:stCondLst>
                                            <p:cond delay="200"/>
                                          </p:stCondLst>
                                        </p:cTn>
                                        <p:tgtEl>
                                          <p:spTgt spid="35"/>
                                        </p:tgtEl>
                                        <p:attrNameLst>
                                          <p:attrName>r</p:attrName>
                                        </p:attrNameLst>
                                      </p:cBhvr>
                                    </p:animRot>
                                    <p:animRot by="240000">
                                      <p:cBhvr>
                                        <p:cTn id="36" dur="200" fill="hold">
                                          <p:stCondLst>
                                            <p:cond delay="400"/>
                                          </p:stCondLst>
                                        </p:cTn>
                                        <p:tgtEl>
                                          <p:spTgt spid="35"/>
                                        </p:tgtEl>
                                        <p:attrNameLst>
                                          <p:attrName>r</p:attrName>
                                        </p:attrNameLst>
                                      </p:cBhvr>
                                    </p:animRot>
                                    <p:animRot by="-240000">
                                      <p:cBhvr>
                                        <p:cTn id="37" dur="200" fill="hold">
                                          <p:stCondLst>
                                            <p:cond delay="600"/>
                                          </p:stCondLst>
                                        </p:cTn>
                                        <p:tgtEl>
                                          <p:spTgt spid="35"/>
                                        </p:tgtEl>
                                        <p:attrNameLst>
                                          <p:attrName>r</p:attrName>
                                        </p:attrNameLst>
                                      </p:cBhvr>
                                    </p:animRot>
                                    <p:animRot by="120000">
                                      <p:cBhvr>
                                        <p:cTn id="38" dur="200" fill="hold">
                                          <p:stCondLst>
                                            <p:cond delay="800"/>
                                          </p:stCondLst>
                                        </p:cTn>
                                        <p:tgtEl>
                                          <p:spTgt spid="35"/>
                                        </p:tgtEl>
                                        <p:attrNameLst>
                                          <p:attrName>r</p:attrName>
                                        </p:attrNameLst>
                                      </p:cBhvr>
                                    </p:animRot>
                                  </p:childTnLst>
                                </p:cTn>
                              </p:par>
                            </p:childTnLst>
                          </p:cTn>
                        </p:par>
                        <p:par>
                          <p:cTn id="39" fill="hold">
                            <p:stCondLst>
                              <p:cond delay="8000"/>
                            </p:stCondLst>
                            <p:childTnLst>
                              <p:par>
                                <p:cTn id="40" presetID="32" presetClass="emph" presetSubtype="0" fill="hold" nodeType="afterEffect">
                                  <p:stCondLst>
                                    <p:cond delay="1000"/>
                                  </p:stCondLst>
                                  <p:childTnLst>
                                    <p:animRot by="120000">
                                      <p:cBhvr>
                                        <p:cTn id="41" dur="100" fill="hold">
                                          <p:stCondLst>
                                            <p:cond delay="0"/>
                                          </p:stCondLst>
                                        </p:cTn>
                                        <p:tgtEl>
                                          <p:spTgt spid="21"/>
                                        </p:tgtEl>
                                        <p:attrNameLst>
                                          <p:attrName>r</p:attrName>
                                        </p:attrNameLst>
                                      </p:cBhvr>
                                    </p:animRot>
                                    <p:animRot by="-240000">
                                      <p:cBhvr>
                                        <p:cTn id="42" dur="200" fill="hold">
                                          <p:stCondLst>
                                            <p:cond delay="200"/>
                                          </p:stCondLst>
                                        </p:cTn>
                                        <p:tgtEl>
                                          <p:spTgt spid="21"/>
                                        </p:tgtEl>
                                        <p:attrNameLst>
                                          <p:attrName>r</p:attrName>
                                        </p:attrNameLst>
                                      </p:cBhvr>
                                    </p:animRot>
                                    <p:animRot by="240000">
                                      <p:cBhvr>
                                        <p:cTn id="43" dur="200" fill="hold">
                                          <p:stCondLst>
                                            <p:cond delay="400"/>
                                          </p:stCondLst>
                                        </p:cTn>
                                        <p:tgtEl>
                                          <p:spTgt spid="21"/>
                                        </p:tgtEl>
                                        <p:attrNameLst>
                                          <p:attrName>r</p:attrName>
                                        </p:attrNameLst>
                                      </p:cBhvr>
                                    </p:animRot>
                                    <p:animRot by="-240000">
                                      <p:cBhvr>
                                        <p:cTn id="44" dur="200" fill="hold">
                                          <p:stCondLst>
                                            <p:cond delay="600"/>
                                          </p:stCondLst>
                                        </p:cTn>
                                        <p:tgtEl>
                                          <p:spTgt spid="21"/>
                                        </p:tgtEl>
                                        <p:attrNameLst>
                                          <p:attrName>r</p:attrName>
                                        </p:attrNameLst>
                                      </p:cBhvr>
                                    </p:animRot>
                                    <p:animRot by="120000">
                                      <p:cBhvr>
                                        <p:cTn id="45" dur="200" fill="hold">
                                          <p:stCondLst>
                                            <p:cond delay="800"/>
                                          </p:stCondLst>
                                        </p:cTn>
                                        <p:tgtEl>
                                          <p:spTgt spid="21"/>
                                        </p:tgtEl>
                                        <p:attrNameLst>
                                          <p:attrName>r</p:attrName>
                                        </p:attrNameLst>
                                      </p:cBhvr>
                                    </p:animRot>
                                  </p:childTnLst>
                                </p:cTn>
                              </p:par>
                            </p:childTnLst>
                          </p:cTn>
                        </p:par>
                        <p:par>
                          <p:cTn id="46" fill="hold">
                            <p:stCondLst>
                              <p:cond delay="10000"/>
                            </p:stCondLst>
                            <p:childTnLst>
                              <p:par>
                                <p:cTn id="47" presetID="32" presetClass="emph" presetSubtype="0" fill="hold" nodeType="afterEffect">
                                  <p:stCondLst>
                                    <p:cond delay="1000"/>
                                  </p:stCondLst>
                                  <p:childTnLst>
                                    <p:animRot by="120000">
                                      <p:cBhvr>
                                        <p:cTn id="48" dur="100" fill="hold">
                                          <p:stCondLst>
                                            <p:cond delay="0"/>
                                          </p:stCondLst>
                                        </p:cTn>
                                        <p:tgtEl>
                                          <p:spTgt spid="25"/>
                                        </p:tgtEl>
                                        <p:attrNameLst>
                                          <p:attrName>r</p:attrName>
                                        </p:attrNameLst>
                                      </p:cBhvr>
                                    </p:animRot>
                                    <p:animRot by="-240000">
                                      <p:cBhvr>
                                        <p:cTn id="49" dur="200" fill="hold">
                                          <p:stCondLst>
                                            <p:cond delay="200"/>
                                          </p:stCondLst>
                                        </p:cTn>
                                        <p:tgtEl>
                                          <p:spTgt spid="25"/>
                                        </p:tgtEl>
                                        <p:attrNameLst>
                                          <p:attrName>r</p:attrName>
                                        </p:attrNameLst>
                                      </p:cBhvr>
                                    </p:animRot>
                                    <p:animRot by="240000">
                                      <p:cBhvr>
                                        <p:cTn id="50" dur="200" fill="hold">
                                          <p:stCondLst>
                                            <p:cond delay="400"/>
                                          </p:stCondLst>
                                        </p:cTn>
                                        <p:tgtEl>
                                          <p:spTgt spid="25"/>
                                        </p:tgtEl>
                                        <p:attrNameLst>
                                          <p:attrName>r</p:attrName>
                                        </p:attrNameLst>
                                      </p:cBhvr>
                                    </p:animRot>
                                    <p:animRot by="-240000">
                                      <p:cBhvr>
                                        <p:cTn id="51" dur="200" fill="hold">
                                          <p:stCondLst>
                                            <p:cond delay="600"/>
                                          </p:stCondLst>
                                        </p:cTn>
                                        <p:tgtEl>
                                          <p:spTgt spid="25"/>
                                        </p:tgtEl>
                                        <p:attrNameLst>
                                          <p:attrName>r</p:attrName>
                                        </p:attrNameLst>
                                      </p:cBhvr>
                                    </p:animRot>
                                    <p:animRot by="120000">
                                      <p:cBhvr>
                                        <p:cTn id="52" dur="200" fill="hold">
                                          <p:stCondLst>
                                            <p:cond delay="800"/>
                                          </p:stCondLst>
                                        </p:cTn>
                                        <p:tgtEl>
                                          <p:spTgt spid="25"/>
                                        </p:tgtEl>
                                        <p:attrNameLst>
                                          <p:attrName>r</p:attrName>
                                        </p:attrNameLst>
                                      </p:cBhvr>
                                    </p:animRot>
                                  </p:childTnLst>
                                </p:cTn>
                              </p:par>
                            </p:childTnLst>
                          </p:cTn>
                        </p:par>
                        <p:par>
                          <p:cTn id="53" fill="hold">
                            <p:stCondLst>
                              <p:cond delay="12000"/>
                            </p:stCondLst>
                            <p:childTnLst>
                              <p:par>
                                <p:cTn id="54" presetID="32" presetClass="emph" presetSubtype="0" fill="hold" nodeType="afterEffect">
                                  <p:stCondLst>
                                    <p:cond delay="1000"/>
                                  </p:stCondLst>
                                  <p:childTnLst>
                                    <p:animRot by="120000">
                                      <p:cBhvr>
                                        <p:cTn id="55" dur="100" fill="hold">
                                          <p:stCondLst>
                                            <p:cond delay="0"/>
                                          </p:stCondLst>
                                        </p:cTn>
                                        <p:tgtEl>
                                          <p:spTgt spid="33"/>
                                        </p:tgtEl>
                                        <p:attrNameLst>
                                          <p:attrName>r</p:attrName>
                                        </p:attrNameLst>
                                      </p:cBhvr>
                                    </p:animRot>
                                    <p:animRot by="-240000">
                                      <p:cBhvr>
                                        <p:cTn id="56" dur="200" fill="hold">
                                          <p:stCondLst>
                                            <p:cond delay="200"/>
                                          </p:stCondLst>
                                        </p:cTn>
                                        <p:tgtEl>
                                          <p:spTgt spid="33"/>
                                        </p:tgtEl>
                                        <p:attrNameLst>
                                          <p:attrName>r</p:attrName>
                                        </p:attrNameLst>
                                      </p:cBhvr>
                                    </p:animRot>
                                    <p:animRot by="240000">
                                      <p:cBhvr>
                                        <p:cTn id="57" dur="200" fill="hold">
                                          <p:stCondLst>
                                            <p:cond delay="400"/>
                                          </p:stCondLst>
                                        </p:cTn>
                                        <p:tgtEl>
                                          <p:spTgt spid="33"/>
                                        </p:tgtEl>
                                        <p:attrNameLst>
                                          <p:attrName>r</p:attrName>
                                        </p:attrNameLst>
                                      </p:cBhvr>
                                    </p:animRot>
                                    <p:animRot by="-240000">
                                      <p:cBhvr>
                                        <p:cTn id="58" dur="200" fill="hold">
                                          <p:stCondLst>
                                            <p:cond delay="600"/>
                                          </p:stCondLst>
                                        </p:cTn>
                                        <p:tgtEl>
                                          <p:spTgt spid="33"/>
                                        </p:tgtEl>
                                        <p:attrNameLst>
                                          <p:attrName>r</p:attrName>
                                        </p:attrNameLst>
                                      </p:cBhvr>
                                    </p:animRot>
                                    <p:animRot by="120000">
                                      <p:cBhvr>
                                        <p:cTn id="59" dur="200" fill="hold">
                                          <p:stCondLst>
                                            <p:cond delay="8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181834" y="2208679"/>
            <a:ext cx="9828332"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6. </a:t>
            </a:r>
            <a:r>
              <a:rPr lang="fr-FR" sz="7200" b="1" dirty="0" smtClean="0">
                <a:solidFill>
                  <a:srgbClr val="004380"/>
                </a:solidFill>
                <a:latin typeface="Times New Roman" panose="02020603050405020304" pitchFamily="18" charset="0"/>
                <a:cs typeface="Times New Roman" panose="02020603050405020304" pitchFamily="18" charset="0"/>
              </a:rPr>
              <a:t>Les solutions logiciel</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20</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543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21</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4" y="851338"/>
            <a:ext cx="3775393"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Solutions logiciel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 y="1054248"/>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890" y="2396359"/>
            <a:ext cx="1562420" cy="2908941"/>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836" y="2741987"/>
            <a:ext cx="2217683" cy="2217683"/>
          </a:xfrm>
          <a:prstGeom prst="rect">
            <a:avLst/>
          </a:prstGeom>
        </p:spPr>
      </p:pic>
      <p:pic>
        <p:nvPicPr>
          <p:cNvPr id="9" name="Image 8"/>
          <p:cNvPicPr/>
          <p:nvPr/>
        </p:nvPicPr>
        <p:blipFill>
          <a:blip r:embed="rId4" cstate="print">
            <a:extLst>
              <a:ext uri="{28A0092B-C50C-407E-A947-70E740481C1C}">
                <a14:useLocalDpi xmlns:a14="http://schemas.microsoft.com/office/drawing/2010/main" val="0"/>
              </a:ext>
            </a:extLst>
          </a:blip>
          <a:stretch>
            <a:fillRect/>
          </a:stretch>
        </p:blipFill>
        <p:spPr>
          <a:xfrm>
            <a:off x="8456046" y="2869107"/>
            <a:ext cx="2138380" cy="2090563"/>
          </a:xfrm>
          <a:prstGeom prst="rect">
            <a:avLst/>
          </a:prstGeom>
        </p:spPr>
      </p:pic>
      <p:sp>
        <p:nvSpPr>
          <p:cNvPr id="5" name="ZoneTexte 4"/>
          <p:cNvSpPr txBox="1"/>
          <p:nvPr/>
        </p:nvSpPr>
        <p:spPr>
          <a:xfrm>
            <a:off x="9026348" y="5305300"/>
            <a:ext cx="1410423" cy="369332"/>
          </a:xfrm>
          <a:prstGeom prst="rect">
            <a:avLst/>
          </a:prstGeom>
          <a:noFill/>
        </p:spPr>
        <p:txBody>
          <a:bodyPr wrap="square" rtlCol="0">
            <a:spAutoFit/>
          </a:bodyPr>
          <a:lstStyle/>
          <a:p>
            <a:r>
              <a:rPr lang="fr-FR" dirty="0" smtClean="0"/>
              <a:t>Star UML</a:t>
            </a:r>
            <a:endParaRPr lang="fr-FR" dirty="0"/>
          </a:p>
        </p:txBody>
      </p:sp>
    </p:spTree>
    <p:extLst>
      <p:ext uri="{BB962C8B-B14F-4D97-AF65-F5344CB8AC3E}">
        <p14:creationId xmlns:p14="http://schemas.microsoft.com/office/powerpoint/2010/main" val="221308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925901" y="2459504"/>
            <a:ext cx="6340197"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7. </a:t>
            </a:r>
            <a:r>
              <a:rPr lang="fr-FR" sz="7200" b="1" dirty="0" smtClean="0">
                <a:solidFill>
                  <a:srgbClr val="004380"/>
                </a:solidFill>
                <a:latin typeface="Times New Roman" panose="02020603050405020304" pitchFamily="18" charset="0"/>
                <a:cs typeface="Times New Roman" panose="02020603050405020304" pitchFamily="18" charset="0"/>
              </a:rPr>
              <a:t>Application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22</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18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23</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3826689"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HOME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5" name="Picture 2" descr="C:\Users\admin\Desktop\Client\3.png"/>
          <p:cNvPicPr>
            <a:picLocks noChangeAspect="1" noChangeArrowheads="1"/>
          </p:cNvPicPr>
          <p:nvPr/>
        </p:nvPicPr>
        <p:blipFill>
          <a:blip r:embed="rId2"/>
          <a:srcRect/>
          <a:stretch>
            <a:fillRect/>
          </a:stretch>
        </p:blipFill>
        <p:spPr bwMode="auto">
          <a:xfrm>
            <a:off x="2030638" y="932447"/>
            <a:ext cx="7900738" cy="5925553"/>
          </a:xfrm>
          <a:prstGeom prst="rect">
            <a:avLst/>
          </a:prstGeom>
          <a:noFill/>
        </p:spPr>
      </p:pic>
    </p:spTree>
    <p:extLst>
      <p:ext uri="{BB962C8B-B14F-4D97-AF65-F5344CB8AC3E}">
        <p14:creationId xmlns:p14="http://schemas.microsoft.com/office/powerpoint/2010/main" val="2121035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24</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6562694"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de création de compte:</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5" name="Picture 2" descr="C:\Users\admin\Desktop\Client\5.PNG"/>
          <p:cNvPicPr>
            <a:picLocks noChangeAspect="1" noChangeArrowheads="1"/>
          </p:cNvPicPr>
          <p:nvPr/>
        </p:nvPicPr>
        <p:blipFill>
          <a:blip r:embed="rId2"/>
          <a:srcRect/>
          <a:stretch>
            <a:fillRect/>
          </a:stretch>
        </p:blipFill>
        <p:spPr bwMode="auto">
          <a:xfrm>
            <a:off x="2053352" y="966518"/>
            <a:ext cx="7855309" cy="5891482"/>
          </a:xfrm>
          <a:prstGeom prst="rect">
            <a:avLst/>
          </a:prstGeom>
          <a:noFill/>
        </p:spPr>
      </p:pic>
    </p:spTree>
    <p:extLst>
      <p:ext uri="{BB962C8B-B14F-4D97-AF65-F5344CB8AC3E}">
        <p14:creationId xmlns:p14="http://schemas.microsoft.com/office/powerpoint/2010/main" val="2781621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25</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5455532"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Authentification:</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5" name="Picture 2" descr="C:\Users\admin\Desktop\Client\6.PNG"/>
          <p:cNvPicPr>
            <a:picLocks noChangeAspect="1" noChangeArrowheads="1"/>
          </p:cNvPicPr>
          <p:nvPr/>
        </p:nvPicPr>
        <p:blipFill>
          <a:blip r:embed="rId2"/>
          <a:srcRect/>
          <a:stretch>
            <a:fillRect/>
          </a:stretch>
        </p:blipFill>
        <p:spPr bwMode="auto">
          <a:xfrm>
            <a:off x="2082775" y="840187"/>
            <a:ext cx="8023751" cy="6017813"/>
          </a:xfrm>
          <a:prstGeom prst="rect">
            <a:avLst/>
          </a:prstGeom>
          <a:noFill/>
        </p:spPr>
      </p:pic>
    </p:spTree>
    <p:extLst>
      <p:ext uri="{BB962C8B-B14F-4D97-AF65-F5344CB8AC3E}">
        <p14:creationId xmlns:p14="http://schemas.microsoft.com/office/powerpoint/2010/main" val="93660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26</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5455532"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Authentification:</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5" name="Picture 2" descr="C:\Users\admin\Desktop\Client\7.PNG"/>
          <p:cNvPicPr>
            <a:picLocks noChangeAspect="1" noChangeArrowheads="1"/>
          </p:cNvPicPr>
          <p:nvPr/>
        </p:nvPicPr>
        <p:blipFill>
          <a:blip r:embed="rId2"/>
          <a:srcRect/>
          <a:stretch>
            <a:fillRect/>
          </a:stretch>
        </p:blipFill>
        <p:spPr bwMode="auto">
          <a:xfrm>
            <a:off x="1974316" y="847964"/>
            <a:ext cx="8013381" cy="6010036"/>
          </a:xfrm>
          <a:prstGeom prst="rect">
            <a:avLst/>
          </a:prstGeom>
          <a:noFill/>
        </p:spPr>
      </p:pic>
    </p:spTree>
    <p:extLst>
      <p:ext uri="{BB962C8B-B14F-4D97-AF65-F5344CB8AC3E}">
        <p14:creationId xmlns:p14="http://schemas.microsoft.com/office/powerpoint/2010/main" val="97827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27</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6537046"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 Espace Utilisateur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5" name="Picture 2" descr="C:\Users\admin\Desktop\Client\8.PNG"/>
          <p:cNvPicPr>
            <a:picLocks noChangeAspect="1" noChangeArrowheads="1"/>
          </p:cNvPicPr>
          <p:nvPr/>
        </p:nvPicPr>
        <p:blipFill>
          <a:blip r:embed="rId2"/>
          <a:srcRect/>
          <a:stretch>
            <a:fillRect/>
          </a:stretch>
        </p:blipFill>
        <p:spPr bwMode="auto">
          <a:xfrm>
            <a:off x="2117210" y="847964"/>
            <a:ext cx="8013380" cy="6010035"/>
          </a:xfrm>
          <a:prstGeom prst="rect">
            <a:avLst/>
          </a:prstGeom>
          <a:noFill/>
        </p:spPr>
      </p:pic>
    </p:spTree>
    <p:extLst>
      <p:ext uri="{BB962C8B-B14F-4D97-AF65-F5344CB8AC3E}">
        <p14:creationId xmlns:p14="http://schemas.microsoft.com/office/powerpoint/2010/main" val="27461972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28</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6537046"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 Espace Utilisateur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9" name="Picture 2" descr="C:\Users\admin\Desktop\Client\9.png"/>
          <p:cNvPicPr>
            <a:picLocks noChangeAspect="1" noChangeArrowheads="1"/>
          </p:cNvPicPr>
          <p:nvPr/>
        </p:nvPicPr>
        <p:blipFill>
          <a:blip r:embed="rId2"/>
          <a:srcRect/>
          <a:stretch>
            <a:fillRect/>
          </a:stretch>
        </p:blipFill>
        <p:spPr bwMode="auto">
          <a:xfrm>
            <a:off x="2063696" y="847964"/>
            <a:ext cx="8018767" cy="6014075"/>
          </a:xfrm>
          <a:prstGeom prst="rect">
            <a:avLst/>
          </a:prstGeom>
          <a:noFill/>
        </p:spPr>
      </p:pic>
    </p:spTree>
    <p:extLst>
      <p:ext uri="{BB962C8B-B14F-4D97-AF65-F5344CB8AC3E}">
        <p14:creationId xmlns:p14="http://schemas.microsoft.com/office/powerpoint/2010/main" val="4262802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29</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6537046"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 Espace Utilisateur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10" name="Picture 2" descr="C:\Users\admin\Desktop\Client\10.png"/>
          <p:cNvPicPr>
            <a:picLocks noChangeAspect="1" noChangeArrowheads="1"/>
          </p:cNvPicPr>
          <p:nvPr/>
        </p:nvPicPr>
        <p:blipFill>
          <a:blip r:embed="rId2"/>
          <a:srcRect/>
          <a:stretch>
            <a:fillRect/>
          </a:stretch>
        </p:blipFill>
        <p:spPr bwMode="auto">
          <a:xfrm>
            <a:off x="2233863" y="962526"/>
            <a:ext cx="7860632" cy="5895474"/>
          </a:xfrm>
          <a:prstGeom prst="rect">
            <a:avLst/>
          </a:prstGeom>
          <a:noFill/>
        </p:spPr>
      </p:pic>
    </p:spTree>
    <p:extLst>
      <p:ext uri="{BB962C8B-B14F-4D97-AF65-F5344CB8AC3E}">
        <p14:creationId xmlns:p14="http://schemas.microsoft.com/office/powerpoint/2010/main" val="63861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729052" y="2459504"/>
            <a:ext cx="6733895"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1. </a:t>
            </a:r>
            <a:r>
              <a:rPr lang="fr-FR" sz="7200" b="1" dirty="0" smtClean="0">
                <a:solidFill>
                  <a:srgbClr val="004380"/>
                </a:solidFill>
                <a:latin typeface="Times New Roman" panose="02020603050405020304" pitchFamily="18" charset="0"/>
                <a:cs typeface="Times New Roman" panose="02020603050405020304" pitchFamily="18" charset="0"/>
              </a:rPr>
              <a:t>Introduction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3</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30</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5" y="201633"/>
            <a:ext cx="6537046"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Interface « Espace Utilisateur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0" y="4045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10" name="Picture 2" descr="C:\Users\admin\Desktop\Client\11.png"/>
          <p:cNvPicPr>
            <a:picLocks noChangeAspect="1" noChangeArrowheads="1"/>
          </p:cNvPicPr>
          <p:nvPr/>
        </p:nvPicPr>
        <p:blipFill>
          <a:blip r:embed="rId2"/>
          <a:srcRect/>
          <a:stretch>
            <a:fillRect/>
          </a:stretch>
        </p:blipFill>
        <p:spPr bwMode="auto">
          <a:xfrm>
            <a:off x="2201779" y="938463"/>
            <a:ext cx="7892716" cy="5919537"/>
          </a:xfrm>
          <a:prstGeom prst="rect">
            <a:avLst/>
          </a:prstGeom>
          <a:noFill/>
        </p:spPr>
      </p:pic>
    </p:spTree>
    <p:extLst>
      <p:ext uri="{BB962C8B-B14F-4D97-AF65-F5344CB8AC3E}">
        <p14:creationId xmlns:p14="http://schemas.microsoft.com/office/powerpoint/2010/main" val="1901644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2925901" y="1905506"/>
            <a:ext cx="7956024" cy="3046988"/>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7.1 </a:t>
            </a:r>
            <a:r>
              <a:rPr lang="fr-FR" sz="7200" b="1" dirty="0" smtClean="0">
                <a:solidFill>
                  <a:srgbClr val="004380"/>
                </a:solidFill>
                <a:latin typeface="Times New Roman" panose="02020603050405020304" pitchFamily="18" charset="0"/>
                <a:cs typeface="Times New Roman" panose="02020603050405020304" pitchFamily="18" charset="0"/>
              </a:rPr>
              <a:t>Simulation de</a:t>
            </a:r>
          </a:p>
          <a:p>
            <a:r>
              <a:rPr lang="fr-FR" sz="7200" b="1" dirty="0" smtClean="0">
                <a:solidFill>
                  <a:srgbClr val="004380"/>
                </a:solidFill>
                <a:latin typeface="Times New Roman" panose="02020603050405020304" pitchFamily="18" charset="0"/>
                <a:cs typeface="Times New Roman" panose="02020603050405020304" pitchFamily="18" charset="0"/>
              </a:rPr>
              <a:t> Réservation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31</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91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esktop\Client\3.png"/>
          <p:cNvPicPr>
            <a:picLocks noChangeAspect="1" noChangeArrowheads="1"/>
          </p:cNvPicPr>
          <p:nvPr/>
        </p:nvPicPr>
        <p:blipFill>
          <a:blip r:embed="rId2"/>
          <a:srcRect/>
          <a:stretch>
            <a:fillRect/>
          </a:stretch>
        </p:blipFill>
        <p:spPr bwMode="auto">
          <a:xfrm>
            <a:off x="0" y="762000"/>
            <a:ext cx="12191999" cy="6096000"/>
          </a:xfrm>
          <a:prstGeom prst="rect">
            <a:avLst/>
          </a:prstGeom>
          <a:noFill/>
        </p:spPr>
      </p:pic>
      <p:sp>
        <p:nvSpPr>
          <p:cNvPr id="2" name="Rectangle 1"/>
          <p:cNvSpPr/>
          <p:nvPr/>
        </p:nvSpPr>
        <p:spPr>
          <a:xfrm>
            <a:off x="525475" y="119342"/>
            <a:ext cx="6234544" cy="523220"/>
          </a:xfrm>
          <a:prstGeom prst="rect">
            <a:avLst/>
          </a:prstGeom>
        </p:spPr>
        <p:txBody>
          <a:bodyPr wrap="square">
            <a:spAutoFit/>
          </a:bodyPr>
          <a:lstStyle/>
          <a:p>
            <a:r>
              <a:rPr lang="fr-FR" sz="2800" b="1" dirty="0">
                <a:latin typeface="Times New Roman" panose="02020603050405020304" pitchFamily="18" charset="0"/>
                <a:cs typeface="Times New Roman" panose="02020603050405020304" pitchFamily="18" charset="0"/>
              </a:rPr>
              <a:t>Interface « </a:t>
            </a:r>
            <a:r>
              <a:rPr lang="fr-FR" sz="2800" b="1" dirty="0" smtClean="0">
                <a:latin typeface="Times New Roman" panose="02020603050405020304" pitchFamily="18" charset="0"/>
                <a:cs typeface="Times New Roman" panose="02020603050405020304" pitchFamily="18" charset="0"/>
              </a:rPr>
              <a:t>Home</a:t>
            </a:r>
            <a:r>
              <a:rPr lang="fr-FR" sz="2800" b="1" dirty="0">
                <a:latin typeface="Times New Roman" panose="02020603050405020304" pitchFamily="18" charset="0"/>
                <a:cs typeface="Times New Roman" panose="02020603050405020304" pitchFamily="18" charset="0"/>
              </a:rPr>
              <a:t> »:</a:t>
            </a:r>
            <a:endParaRPr lang="fr-FR" sz="2800" b="1" dirty="0">
              <a:latin typeface="Times New Roman" panose="02020603050405020304" pitchFamily="18" charset="0"/>
              <a:cs typeface="Times New Roman" panose="02020603050405020304" pitchFamily="18" charset="0"/>
            </a:endParaRPr>
          </a:p>
        </p:txBody>
      </p:sp>
      <p:sp>
        <p:nvSpPr>
          <p:cNvPr id="5" name="Rectangle 4"/>
          <p:cNvSpPr/>
          <p:nvPr/>
        </p:nvSpPr>
        <p:spPr>
          <a:xfrm>
            <a:off x="0" y="339110"/>
            <a:ext cx="525475" cy="184013"/>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050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438314" y="2459504"/>
            <a:ext cx="6058069"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7</a:t>
            </a:r>
            <a:r>
              <a:rPr lang="fr-FR" sz="12000" b="1" dirty="0" smtClean="0">
                <a:solidFill>
                  <a:srgbClr val="004380"/>
                </a:solidFill>
                <a:latin typeface="Times New Roman" panose="02020603050405020304" pitchFamily="18" charset="0"/>
                <a:cs typeface="Times New Roman" panose="02020603050405020304" pitchFamily="18" charset="0"/>
              </a:rPr>
              <a:t>.1.1 </a:t>
            </a:r>
            <a:r>
              <a:rPr lang="fr-FR" sz="7200" b="1" dirty="0" smtClean="0">
                <a:solidFill>
                  <a:srgbClr val="004380"/>
                </a:solidFill>
                <a:latin typeface="Times New Roman" panose="02020603050405020304" pitchFamily="18" charset="0"/>
                <a:cs typeface="Times New Roman" panose="02020603050405020304" pitchFamily="18" charset="0"/>
              </a:rPr>
              <a:t>Client</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33</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25475" y="0"/>
            <a:ext cx="9144000" cy="6858000"/>
          </a:xfrm>
        </p:spPr>
        <p:txBody>
          <a:bodyPr/>
          <a:lstStyle/>
          <a:p>
            <a:pPr algn="l"/>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Inscription</a:t>
            </a:r>
            <a:r>
              <a:rPr lang="fr-FR" b="1" dirty="0">
                <a:latin typeface="Times New Roman" panose="02020603050405020304" pitchFamily="18" charset="0"/>
                <a:cs typeface="Times New Roman" panose="02020603050405020304" pitchFamily="18" charset="0"/>
              </a:rPr>
              <a:t> »:</a:t>
            </a:r>
          </a:p>
          <a:p>
            <a:endParaRPr lang="fr-FR" dirty="0"/>
          </a:p>
        </p:txBody>
      </p:sp>
      <p:pic>
        <p:nvPicPr>
          <p:cNvPr id="5122" name="Picture 2" descr="C:\Users\admin\Desktop\Client\5.PNG"/>
          <p:cNvPicPr>
            <a:picLocks noChangeAspect="1" noChangeArrowheads="1"/>
          </p:cNvPicPr>
          <p:nvPr/>
        </p:nvPicPr>
        <p:blipFill>
          <a:blip r:embed="rId2"/>
          <a:srcRect/>
          <a:stretch>
            <a:fillRect/>
          </a:stretch>
        </p:blipFill>
        <p:spPr bwMode="auto">
          <a:xfrm>
            <a:off x="0" y="678873"/>
            <a:ext cx="12192000" cy="6179127"/>
          </a:xfrm>
          <a:prstGeom prst="rect">
            <a:avLst/>
          </a:prstGeom>
          <a:noFill/>
        </p:spPr>
      </p:pic>
      <p:sp>
        <p:nvSpPr>
          <p:cNvPr id="4" name="Rectangle 3"/>
          <p:cNvSpPr/>
          <p:nvPr/>
        </p:nvSpPr>
        <p:spPr>
          <a:xfrm>
            <a:off x="0" y="116621"/>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607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521527" y="27709"/>
            <a:ext cx="9684327" cy="6858000"/>
          </a:xfrm>
        </p:spPr>
        <p:txBody>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Connexion</a:t>
            </a:r>
            <a:r>
              <a:rPr lang="fr-FR" b="1" dirty="0">
                <a:latin typeface="Times New Roman" panose="02020603050405020304" pitchFamily="18" charset="0"/>
                <a:cs typeface="Times New Roman" panose="02020603050405020304" pitchFamily="18" charset="0"/>
              </a:rPr>
              <a:t> »:</a:t>
            </a:r>
          </a:p>
          <a:p>
            <a:endParaRPr lang="fr-FR" dirty="0"/>
          </a:p>
        </p:txBody>
      </p:sp>
      <p:pic>
        <p:nvPicPr>
          <p:cNvPr id="6146" name="Picture 2" descr="C:\Users\admin\Desktop\Client\6.PNG"/>
          <p:cNvPicPr>
            <a:picLocks noChangeAspect="1" noChangeArrowheads="1"/>
          </p:cNvPicPr>
          <p:nvPr/>
        </p:nvPicPr>
        <p:blipFill>
          <a:blip r:embed="rId2"/>
          <a:srcRect/>
          <a:stretch>
            <a:fillRect/>
          </a:stretch>
        </p:blipFill>
        <p:spPr bwMode="auto">
          <a:xfrm>
            <a:off x="0" y="1066800"/>
            <a:ext cx="12192000" cy="5791200"/>
          </a:xfrm>
          <a:prstGeom prst="rect">
            <a:avLst/>
          </a:prstGeom>
          <a:noFill/>
        </p:spPr>
      </p:pic>
      <p:sp>
        <p:nvSpPr>
          <p:cNvPr id="4" name="Rectangle 3"/>
          <p:cNvSpPr/>
          <p:nvPr/>
        </p:nvSpPr>
        <p:spPr>
          <a:xfrm>
            <a:off x="0" y="27709"/>
            <a:ext cx="525475" cy="408139"/>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812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551709" y="0"/>
            <a:ext cx="9144000" cy="6858000"/>
          </a:xfrm>
        </p:spPr>
        <p:txBody>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Saisie des Informations</a:t>
            </a:r>
            <a:r>
              <a:rPr lang="fr-FR" b="1" dirty="0">
                <a:latin typeface="Times New Roman" panose="02020603050405020304" pitchFamily="18" charset="0"/>
                <a:cs typeface="Times New Roman" panose="02020603050405020304" pitchFamily="18" charset="0"/>
              </a:rPr>
              <a:t> »:</a:t>
            </a:r>
          </a:p>
          <a:p>
            <a:endParaRPr lang="fr-FR" dirty="0"/>
          </a:p>
        </p:txBody>
      </p:sp>
      <p:pic>
        <p:nvPicPr>
          <p:cNvPr id="7170" name="Picture 2" descr="C:\Users\admin\Desktop\Client\7.PNG"/>
          <p:cNvPicPr>
            <a:picLocks noChangeAspect="1" noChangeArrowheads="1"/>
          </p:cNvPicPr>
          <p:nvPr/>
        </p:nvPicPr>
        <p:blipFill>
          <a:blip r:embed="rId2"/>
          <a:srcRect/>
          <a:stretch>
            <a:fillRect/>
          </a:stretch>
        </p:blipFill>
        <p:spPr bwMode="auto">
          <a:xfrm>
            <a:off x="0" y="692727"/>
            <a:ext cx="12191999" cy="6165273"/>
          </a:xfrm>
          <a:prstGeom prst="rect">
            <a:avLst/>
          </a:prstGeom>
          <a:noFill/>
        </p:spPr>
      </p:pic>
      <p:sp>
        <p:nvSpPr>
          <p:cNvPr id="4" name="Rectangle 3"/>
          <p:cNvSpPr/>
          <p:nvPr/>
        </p:nvSpPr>
        <p:spPr>
          <a:xfrm>
            <a:off x="0" y="120788"/>
            <a:ext cx="525475" cy="225576"/>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0245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801091" y="0"/>
            <a:ext cx="9144000" cy="6858000"/>
          </a:xfrm>
        </p:spPr>
        <p:txBody>
          <a:bodyPr/>
          <a:lstStyle/>
          <a:p>
            <a:r>
              <a:rPr lang="fr-FR" b="1" dirty="0">
                <a:latin typeface="Times New Roman" panose="02020603050405020304" pitchFamily="18" charset="0"/>
                <a:cs typeface="Times New Roman" panose="02020603050405020304" pitchFamily="18" charset="0"/>
              </a:rPr>
              <a:t>Interface « Espace Utilisateur »:</a:t>
            </a:r>
          </a:p>
          <a:p>
            <a:endParaRPr lang="fr-FR" dirty="0"/>
          </a:p>
        </p:txBody>
      </p:sp>
      <p:pic>
        <p:nvPicPr>
          <p:cNvPr id="8194" name="Picture 2" descr="C:\Users\admin\Desktop\Client\8.PNG"/>
          <p:cNvPicPr>
            <a:picLocks noChangeAspect="1" noChangeArrowheads="1"/>
          </p:cNvPicPr>
          <p:nvPr/>
        </p:nvPicPr>
        <p:blipFill>
          <a:blip r:embed="rId2"/>
          <a:srcRect/>
          <a:stretch>
            <a:fillRect/>
          </a:stretch>
        </p:blipFill>
        <p:spPr bwMode="auto">
          <a:xfrm>
            <a:off x="0" y="789709"/>
            <a:ext cx="12192000" cy="6068291"/>
          </a:xfrm>
          <a:prstGeom prst="rect">
            <a:avLst/>
          </a:prstGeom>
          <a:noFill/>
        </p:spPr>
      </p:pic>
      <p:sp>
        <p:nvSpPr>
          <p:cNvPr id="4" name="Rectangle 3"/>
          <p:cNvSpPr/>
          <p:nvPr/>
        </p:nvSpPr>
        <p:spPr>
          <a:xfrm>
            <a:off x="0" y="60632"/>
            <a:ext cx="525475" cy="32729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136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45128" y="0"/>
            <a:ext cx="9144000" cy="6858000"/>
          </a:xfrm>
        </p:spPr>
        <p:txBody>
          <a:bodyPr/>
          <a:lstStyle/>
          <a:p>
            <a:r>
              <a:rPr lang="fr-FR" b="1" dirty="0">
                <a:latin typeface="Times New Roman" panose="02020603050405020304" pitchFamily="18" charset="0"/>
                <a:cs typeface="Times New Roman" panose="02020603050405020304" pitchFamily="18" charset="0"/>
              </a:rPr>
              <a:t>Interface « Espace </a:t>
            </a:r>
            <a:r>
              <a:rPr lang="fr-FR" b="1" dirty="0" smtClean="0">
                <a:latin typeface="Times New Roman" panose="02020603050405020304" pitchFamily="18" charset="0"/>
                <a:cs typeface="Times New Roman" panose="02020603050405020304" pitchFamily="18" charset="0"/>
              </a:rPr>
              <a:t>Utilisateur(</a:t>
            </a:r>
            <a:r>
              <a:rPr lang="fr-FR" b="1" dirty="0" err="1" smtClean="0">
                <a:latin typeface="Times New Roman" panose="02020603050405020304" pitchFamily="18" charset="0"/>
                <a:cs typeface="Times New Roman" panose="02020603050405020304" pitchFamily="18" charset="0"/>
              </a:rPr>
              <a:t>Paramétres</a:t>
            </a:r>
            <a:r>
              <a:rPr lang="fr-FR" b="1" dirty="0" smtClean="0">
                <a:latin typeface="Times New Roman" panose="02020603050405020304" pitchFamily="18" charset="0"/>
                <a:cs typeface="Times New Roman" panose="02020603050405020304" pitchFamily="18" charset="0"/>
              </a:rPr>
              <a:t>)</a:t>
            </a:r>
            <a:r>
              <a:rPr lang="fr-FR" b="1" dirty="0">
                <a:latin typeface="Times New Roman" panose="02020603050405020304" pitchFamily="18" charset="0"/>
                <a:cs typeface="Times New Roman" panose="02020603050405020304" pitchFamily="18" charset="0"/>
              </a:rPr>
              <a:t> »:</a:t>
            </a:r>
          </a:p>
          <a:p>
            <a:endParaRPr lang="fr-FR" dirty="0"/>
          </a:p>
        </p:txBody>
      </p:sp>
      <p:pic>
        <p:nvPicPr>
          <p:cNvPr id="9218" name="Picture 2" descr="C:\Users\admin\Desktop\Client\9.png"/>
          <p:cNvPicPr>
            <a:picLocks noChangeAspect="1" noChangeArrowheads="1"/>
          </p:cNvPicPr>
          <p:nvPr/>
        </p:nvPicPr>
        <p:blipFill>
          <a:blip r:embed="rId2"/>
          <a:srcRect/>
          <a:stretch>
            <a:fillRect/>
          </a:stretch>
        </p:blipFill>
        <p:spPr bwMode="auto">
          <a:xfrm>
            <a:off x="0" y="414496"/>
            <a:ext cx="12192000" cy="6443503"/>
          </a:xfrm>
          <a:prstGeom prst="rect">
            <a:avLst/>
          </a:prstGeom>
          <a:noFill/>
        </p:spPr>
      </p:pic>
      <p:sp>
        <p:nvSpPr>
          <p:cNvPr id="4" name="Rectangle 3"/>
          <p:cNvSpPr/>
          <p:nvPr/>
        </p:nvSpPr>
        <p:spPr>
          <a:xfrm>
            <a:off x="0" y="95841"/>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5548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04800" y="152400"/>
            <a:ext cx="9144000" cy="6858000"/>
          </a:xfrm>
        </p:spPr>
        <p:txBody>
          <a:bodyPr/>
          <a:lstStyle/>
          <a:p>
            <a:r>
              <a:rPr lang="fr-FR" b="1" dirty="0">
                <a:latin typeface="Times New Roman" panose="02020603050405020304" pitchFamily="18" charset="0"/>
                <a:cs typeface="Times New Roman" panose="02020603050405020304" pitchFamily="18" charset="0"/>
              </a:rPr>
              <a:t>Interface « Espace Utilisateur </a:t>
            </a:r>
            <a:r>
              <a:rPr lang="fr-FR" b="1" dirty="0" smtClean="0">
                <a:latin typeface="Times New Roman" panose="02020603050405020304" pitchFamily="18" charset="0"/>
                <a:cs typeface="Times New Roman" panose="02020603050405020304" pitchFamily="18" charset="0"/>
              </a:rPr>
              <a:t>(Modification Compte)»:</a:t>
            </a:r>
            <a:endParaRPr lang="fr-FR" b="1" dirty="0">
              <a:latin typeface="Times New Roman" panose="02020603050405020304" pitchFamily="18" charset="0"/>
              <a:cs typeface="Times New Roman" panose="02020603050405020304" pitchFamily="18" charset="0"/>
            </a:endParaRPr>
          </a:p>
          <a:p>
            <a:endParaRPr lang="fr-FR" dirty="0"/>
          </a:p>
        </p:txBody>
      </p:sp>
      <p:pic>
        <p:nvPicPr>
          <p:cNvPr id="10242" name="Picture 2" descr="C:\Users\admin\Desktop\Client\10.png"/>
          <p:cNvPicPr>
            <a:picLocks noChangeAspect="1" noChangeArrowheads="1"/>
          </p:cNvPicPr>
          <p:nvPr/>
        </p:nvPicPr>
        <p:blipFill>
          <a:blip r:embed="rId2"/>
          <a:srcRect/>
          <a:stretch>
            <a:fillRect/>
          </a:stretch>
        </p:blipFill>
        <p:spPr bwMode="auto">
          <a:xfrm>
            <a:off x="0" y="581892"/>
            <a:ext cx="12192000" cy="6276108"/>
          </a:xfrm>
          <a:prstGeom prst="rect">
            <a:avLst/>
          </a:prstGeom>
          <a:noFill/>
        </p:spPr>
      </p:pic>
      <p:sp>
        <p:nvSpPr>
          <p:cNvPr id="4" name="Rectangle 3"/>
          <p:cNvSpPr/>
          <p:nvPr/>
        </p:nvSpPr>
        <p:spPr>
          <a:xfrm>
            <a:off x="0" y="152400"/>
            <a:ext cx="525475" cy="294849"/>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947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548" y="4575509"/>
            <a:ext cx="11502452" cy="923330"/>
          </a:xfrm>
          <a:prstGeom prst="rect">
            <a:avLst/>
          </a:prstGeom>
        </p:spPr>
        <p:txBody>
          <a:bodyPr wrap="square">
            <a:spAutoFit/>
          </a:bodyPr>
          <a:lstStyle/>
          <a:p>
            <a:r>
              <a:rPr lang="fr-FR" dirty="0"/>
              <a:t>Notre </a:t>
            </a:r>
            <a:r>
              <a:rPr lang="fr-FR" dirty="0" smtClean="0"/>
              <a:t>Application </a:t>
            </a:r>
            <a:r>
              <a:rPr lang="fr-FR" dirty="0"/>
              <a:t>concerne la gestion de réservation </a:t>
            </a:r>
            <a:r>
              <a:rPr lang="fr-FR" dirty="0" smtClean="0"/>
              <a:t>des </a:t>
            </a:r>
            <a:r>
              <a:rPr lang="fr-FR" dirty="0"/>
              <a:t>vols </a:t>
            </a:r>
            <a:r>
              <a:rPr lang="fr-FR" dirty="0" smtClean="0"/>
              <a:t>l’objectif de ce </a:t>
            </a:r>
            <a:r>
              <a:rPr lang="fr-FR" dirty="0"/>
              <a:t>projet est de résoudre les problèmes de réservation au niveau de l’agence de voyage , d’optimiser la productivité des ressources humaines de l’Agence et de répondre aux attentes ciblées des utilisateurs </a:t>
            </a:r>
            <a:r>
              <a:rPr lang="fr-FR" dirty="0" smtClean="0"/>
              <a:t>et des </a:t>
            </a:r>
            <a:r>
              <a:rPr lang="fr-FR" dirty="0"/>
              <a:t>technologies informatiques.</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066" y="377430"/>
            <a:ext cx="9188970" cy="3250190"/>
          </a:xfrm>
          <a:prstGeom prst="rect">
            <a:avLst/>
          </a:prstGeom>
        </p:spPr>
      </p:pic>
    </p:spTree>
    <p:extLst>
      <p:ext uri="{BB962C8B-B14F-4D97-AF65-F5344CB8AC3E}">
        <p14:creationId xmlns:p14="http://schemas.microsoft.com/office/powerpoint/2010/main" val="1016403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981200" y="0"/>
            <a:ext cx="12649200" cy="6858000"/>
          </a:xfrm>
        </p:spPr>
        <p:txBody>
          <a:bodyPr/>
          <a:lstStyle/>
          <a:p>
            <a:r>
              <a:rPr lang="fr-FR" b="1" dirty="0">
                <a:latin typeface="Times New Roman" panose="02020603050405020304" pitchFamily="18" charset="0"/>
                <a:cs typeface="Times New Roman" panose="02020603050405020304" pitchFamily="18" charset="0"/>
              </a:rPr>
              <a:t>Interface « Espace Utilisateur </a:t>
            </a:r>
            <a:r>
              <a:rPr lang="fr-FR" b="1" dirty="0" smtClean="0">
                <a:latin typeface="Times New Roman" panose="02020603050405020304" pitchFamily="18" charset="0"/>
                <a:cs typeface="Times New Roman" panose="02020603050405020304" pitchFamily="18" charset="0"/>
              </a:rPr>
              <a:t>(choix de réservation)»:</a:t>
            </a:r>
            <a:endParaRPr lang="fr-FR" b="1" dirty="0">
              <a:latin typeface="Times New Roman" panose="02020603050405020304" pitchFamily="18" charset="0"/>
              <a:cs typeface="Times New Roman" panose="02020603050405020304" pitchFamily="18" charset="0"/>
            </a:endParaRPr>
          </a:p>
          <a:p>
            <a:endParaRPr lang="fr-FR" dirty="0"/>
          </a:p>
        </p:txBody>
      </p:sp>
      <p:pic>
        <p:nvPicPr>
          <p:cNvPr id="11266" name="Picture 2" descr="C:\Users\admin\Desktop\Client\11.png"/>
          <p:cNvPicPr>
            <a:picLocks noChangeAspect="1" noChangeArrowheads="1"/>
          </p:cNvPicPr>
          <p:nvPr/>
        </p:nvPicPr>
        <p:blipFill>
          <a:blip r:embed="rId2"/>
          <a:srcRect/>
          <a:stretch>
            <a:fillRect/>
          </a:stretch>
        </p:blipFill>
        <p:spPr bwMode="auto">
          <a:xfrm>
            <a:off x="0" y="942109"/>
            <a:ext cx="12192000" cy="5915891"/>
          </a:xfrm>
          <a:prstGeom prst="rect">
            <a:avLst/>
          </a:prstGeom>
          <a:noFill/>
        </p:spPr>
      </p:pic>
      <p:sp>
        <p:nvSpPr>
          <p:cNvPr id="4" name="Rectangle 3"/>
          <p:cNvSpPr/>
          <p:nvPr/>
        </p:nvSpPr>
        <p:spPr>
          <a:xfrm>
            <a:off x="0" y="136832"/>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578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68036" y="-1"/>
            <a:ext cx="9144000" cy="6858000"/>
          </a:xfrm>
        </p:spPr>
        <p:txBody>
          <a:bodyPr/>
          <a:lstStyle/>
          <a:p>
            <a:r>
              <a:rPr lang="fr-FR" b="1" dirty="0">
                <a:latin typeface="Times New Roman" panose="02020603050405020304" pitchFamily="18" charset="0"/>
                <a:cs typeface="Times New Roman" panose="02020603050405020304" pitchFamily="18" charset="0"/>
              </a:rPr>
              <a:t>Interface « Espace Utilisateur </a:t>
            </a:r>
            <a:r>
              <a:rPr lang="fr-FR" b="1" dirty="0" smtClean="0">
                <a:latin typeface="Times New Roman" panose="02020603050405020304" pitchFamily="18" charset="0"/>
                <a:cs typeface="Times New Roman" panose="02020603050405020304" pitchFamily="18" charset="0"/>
              </a:rPr>
              <a:t>(Résultat des Vols)»:</a:t>
            </a:r>
            <a:endParaRPr lang="fr-FR" b="1" dirty="0">
              <a:latin typeface="Times New Roman" panose="02020603050405020304" pitchFamily="18" charset="0"/>
              <a:cs typeface="Times New Roman" panose="02020603050405020304" pitchFamily="18" charset="0"/>
            </a:endParaRPr>
          </a:p>
          <a:p>
            <a:endParaRPr lang="fr-FR" dirty="0"/>
          </a:p>
        </p:txBody>
      </p:sp>
      <p:pic>
        <p:nvPicPr>
          <p:cNvPr id="12290" name="Picture 2" descr="C:\Users\admin\Desktop\Client\12.png"/>
          <p:cNvPicPr>
            <a:picLocks noChangeAspect="1" noChangeArrowheads="1"/>
          </p:cNvPicPr>
          <p:nvPr/>
        </p:nvPicPr>
        <p:blipFill>
          <a:blip r:embed="rId2"/>
          <a:srcRect/>
          <a:stretch>
            <a:fillRect/>
          </a:stretch>
        </p:blipFill>
        <p:spPr bwMode="auto">
          <a:xfrm>
            <a:off x="0" y="512619"/>
            <a:ext cx="12192000" cy="6345381"/>
          </a:xfrm>
          <a:prstGeom prst="rect">
            <a:avLst/>
          </a:prstGeom>
          <a:noFill/>
        </p:spPr>
      </p:pic>
      <p:sp>
        <p:nvSpPr>
          <p:cNvPr id="4" name="Rectangle 3"/>
          <p:cNvSpPr/>
          <p:nvPr/>
        </p:nvSpPr>
        <p:spPr>
          <a:xfrm>
            <a:off x="0" y="99743"/>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6285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6858000"/>
          </a:xfrm>
        </p:spPr>
        <p:txBody>
          <a:bodyPr/>
          <a:lstStyle/>
          <a:p>
            <a:r>
              <a:rPr lang="fr-FR" b="1" dirty="0">
                <a:latin typeface="Times New Roman" panose="02020603050405020304" pitchFamily="18" charset="0"/>
                <a:cs typeface="Times New Roman" panose="02020603050405020304" pitchFamily="18" charset="0"/>
              </a:rPr>
              <a:t>Interface « Espace </a:t>
            </a:r>
            <a:r>
              <a:rPr lang="fr-FR" b="1" dirty="0" smtClean="0">
                <a:latin typeface="Times New Roman" panose="02020603050405020304" pitchFamily="18" charset="0"/>
                <a:cs typeface="Times New Roman" panose="02020603050405020304" pitchFamily="18" charset="0"/>
              </a:rPr>
              <a:t>Saisie des Informations de Réservation</a:t>
            </a:r>
            <a:r>
              <a:rPr lang="fr-FR" b="1" dirty="0">
                <a:latin typeface="Times New Roman" panose="02020603050405020304" pitchFamily="18" charset="0"/>
                <a:cs typeface="Times New Roman" panose="02020603050405020304" pitchFamily="18" charset="0"/>
              </a:rPr>
              <a:t> »:</a:t>
            </a:r>
          </a:p>
          <a:p>
            <a:endParaRPr lang="fr-FR" dirty="0"/>
          </a:p>
        </p:txBody>
      </p:sp>
      <p:pic>
        <p:nvPicPr>
          <p:cNvPr id="13314" name="Picture 2" descr="C:\Users\admin\Desktop\Client\13.png"/>
          <p:cNvPicPr>
            <a:picLocks noChangeAspect="1" noChangeArrowheads="1"/>
          </p:cNvPicPr>
          <p:nvPr/>
        </p:nvPicPr>
        <p:blipFill>
          <a:blip r:embed="rId2"/>
          <a:srcRect/>
          <a:stretch>
            <a:fillRect/>
          </a:stretch>
        </p:blipFill>
        <p:spPr bwMode="auto">
          <a:xfrm>
            <a:off x="0" y="498764"/>
            <a:ext cx="12192000" cy="6359236"/>
          </a:xfrm>
          <a:prstGeom prst="rect">
            <a:avLst/>
          </a:prstGeom>
          <a:noFill/>
        </p:spPr>
      </p:pic>
      <p:sp>
        <p:nvSpPr>
          <p:cNvPr id="4" name="Rectangle 3"/>
          <p:cNvSpPr/>
          <p:nvPr/>
        </p:nvSpPr>
        <p:spPr>
          <a:xfrm>
            <a:off x="0" y="137975"/>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8854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96982" y="136594"/>
            <a:ext cx="9144000" cy="6858000"/>
          </a:xfrm>
        </p:spPr>
        <p:txBody>
          <a:bodyPr/>
          <a:lstStyle/>
          <a:p>
            <a:r>
              <a:rPr lang="fr-FR" b="1" dirty="0">
                <a:latin typeface="Times New Roman" panose="02020603050405020304" pitchFamily="18" charset="0"/>
                <a:cs typeface="Times New Roman" panose="02020603050405020304" pitchFamily="18" charset="0"/>
              </a:rPr>
              <a:t>Interface « Espace Saisie des Informations de Réservation »:</a:t>
            </a:r>
          </a:p>
          <a:p>
            <a:endParaRPr lang="fr-FR" dirty="0"/>
          </a:p>
        </p:txBody>
      </p:sp>
      <p:pic>
        <p:nvPicPr>
          <p:cNvPr id="14338" name="Picture 2" descr="C:\Users\admin\Desktop\Client\14.png"/>
          <p:cNvPicPr>
            <a:picLocks noChangeAspect="1" noChangeArrowheads="1"/>
          </p:cNvPicPr>
          <p:nvPr/>
        </p:nvPicPr>
        <p:blipFill>
          <a:blip r:embed="rId2"/>
          <a:srcRect/>
          <a:stretch>
            <a:fillRect/>
          </a:stretch>
        </p:blipFill>
        <p:spPr bwMode="auto">
          <a:xfrm>
            <a:off x="0" y="706582"/>
            <a:ext cx="12192000" cy="6151418"/>
          </a:xfrm>
          <a:prstGeom prst="rect">
            <a:avLst/>
          </a:prstGeom>
          <a:noFill/>
        </p:spPr>
      </p:pic>
      <p:sp>
        <p:nvSpPr>
          <p:cNvPr id="4" name="Rectangle 3"/>
          <p:cNvSpPr/>
          <p:nvPr/>
        </p:nvSpPr>
        <p:spPr>
          <a:xfrm>
            <a:off x="0" y="164303"/>
            <a:ext cx="525475" cy="377976"/>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1316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9144000" cy="6858000"/>
          </a:xfrm>
        </p:spPr>
        <p:txBody>
          <a:bodyPr/>
          <a:lstStyle/>
          <a:p>
            <a:r>
              <a:rPr lang="fr-FR" b="1" dirty="0">
                <a:latin typeface="Times New Roman" panose="02020603050405020304" pitchFamily="18" charset="0"/>
                <a:cs typeface="Times New Roman" panose="02020603050405020304" pitchFamily="18" charset="0"/>
              </a:rPr>
              <a:t>Interface « Espace Saisie des Informations de Réservation »:</a:t>
            </a:r>
          </a:p>
          <a:p>
            <a:endParaRPr lang="fr-FR" dirty="0"/>
          </a:p>
        </p:txBody>
      </p:sp>
      <p:pic>
        <p:nvPicPr>
          <p:cNvPr id="15362" name="Picture 2" descr="C:\Users\admin\Desktop\Client\15.png"/>
          <p:cNvPicPr>
            <a:picLocks noChangeAspect="1" noChangeArrowheads="1"/>
          </p:cNvPicPr>
          <p:nvPr/>
        </p:nvPicPr>
        <p:blipFill>
          <a:blip r:embed="rId2"/>
          <a:srcRect/>
          <a:stretch>
            <a:fillRect/>
          </a:stretch>
        </p:blipFill>
        <p:spPr bwMode="auto">
          <a:xfrm>
            <a:off x="0" y="651164"/>
            <a:ext cx="12192000" cy="6206835"/>
          </a:xfrm>
          <a:prstGeom prst="rect">
            <a:avLst/>
          </a:prstGeom>
          <a:noFill/>
        </p:spPr>
      </p:pic>
      <p:sp>
        <p:nvSpPr>
          <p:cNvPr id="4" name="Rectangle 3"/>
          <p:cNvSpPr/>
          <p:nvPr/>
        </p:nvSpPr>
        <p:spPr>
          <a:xfrm>
            <a:off x="0" y="136832"/>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5463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233055" y="0"/>
            <a:ext cx="9144000" cy="6858000"/>
          </a:xfrm>
        </p:spPr>
        <p:txBody>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Validation de la réservation</a:t>
            </a:r>
            <a:r>
              <a:rPr lang="fr-FR" b="1" dirty="0">
                <a:latin typeface="Times New Roman" panose="02020603050405020304" pitchFamily="18" charset="0"/>
                <a:cs typeface="Times New Roman" panose="02020603050405020304" pitchFamily="18" charset="0"/>
              </a:rPr>
              <a:t> »:</a:t>
            </a:r>
          </a:p>
          <a:p>
            <a:endParaRPr lang="fr-FR" dirty="0"/>
          </a:p>
        </p:txBody>
      </p:sp>
      <p:pic>
        <p:nvPicPr>
          <p:cNvPr id="16386" name="Picture 2" descr="C:\Users\admin\Desktop\Client\16.png"/>
          <p:cNvPicPr>
            <a:picLocks noChangeAspect="1" noChangeArrowheads="1"/>
          </p:cNvPicPr>
          <p:nvPr/>
        </p:nvPicPr>
        <p:blipFill>
          <a:blip r:embed="rId2"/>
          <a:srcRect/>
          <a:stretch>
            <a:fillRect/>
          </a:stretch>
        </p:blipFill>
        <p:spPr bwMode="auto">
          <a:xfrm>
            <a:off x="0" y="540328"/>
            <a:ext cx="12192000" cy="6317672"/>
          </a:xfrm>
          <a:prstGeom prst="rect">
            <a:avLst/>
          </a:prstGeom>
          <a:noFill/>
        </p:spPr>
      </p:pic>
      <p:sp>
        <p:nvSpPr>
          <p:cNvPr id="4" name="Rectangle 3"/>
          <p:cNvSpPr/>
          <p:nvPr/>
        </p:nvSpPr>
        <p:spPr>
          <a:xfrm>
            <a:off x="0" y="0"/>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236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0" y="0"/>
            <a:ext cx="10668000" cy="6858000"/>
          </a:xfrm>
        </p:spPr>
        <p:txBody>
          <a:bodyPr/>
          <a:lstStyle/>
          <a:p>
            <a:r>
              <a:rPr lang="fr-FR" b="1" dirty="0">
                <a:latin typeface="Times New Roman" panose="02020603050405020304" pitchFamily="18" charset="0"/>
                <a:cs typeface="Times New Roman" panose="02020603050405020304" pitchFamily="18" charset="0"/>
              </a:rPr>
              <a:t>Interface «Réservation avec le même compte pour un autre voyager»:</a:t>
            </a:r>
          </a:p>
          <a:p>
            <a:endParaRPr lang="fr-FR" dirty="0"/>
          </a:p>
        </p:txBody>
      </p:sp>
      <p:pic>
        <p:nvPicPr>
          <p:cNvPr id="17410" name="Picture 2" descr="C:\Users\admin\Desktop\Client\17.2.png"/>
          <p:cNvPicPr>
            <a:picLocks noChangeAspect="1" noChangeArrowheads="1"/>
          </p:cNvPicPr>
          <p:nvPr/>
        </p:nvPicPr>
        <p:blipFill>
          <a:blip r:embed="rId2"/>
          <a:srcRect/>
          <a:stretch>
            <a:fillRect/>
          </a:stretch>
        </p:blipFill>
        <p:spPr bwMode="auto">
          <a:xfrm>
            <a:off x="0" y="401782"/>
            <a:ext cx="12192000" cy="6456217"/>
          </a:xfrm>
          <a:prstGeom prst="rect">
            <a:avLst/>
          </a:prstGeom>
          <a:noFill/>
        </p:spPr>
      </p:pic>
      <p:sp>
        <p:nvSpPr>
          <p:cNvPr id="5" name="Rectangle 4"/>
          <p:cNvSpPr/>
          <p:nvPr/>
        </p:nvSpPr>
        <p:spPr>
          <a:xfrm>
            <a:off x="0" y="0"/>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098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618510" y="0"/>
            <a:ext cx="9144000" cy="6858000"/>
          </a:xfrm>
        </p:spPr>
        <p:txBody>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Home</a:t>
            </a:r>
            <a:r>
              <a:rPr lang="fr-FR" b="1" dirty="0">
                <a:latin typeface="Times New Roman" panose="02020603050405020304" pitchFamily="18" charset="0"/>
                <a:cs typeface="Times New Roman" panose="02020603050405020304" pitchFamily="18" charset="0"/>
              </a:rPr>
              <a:t> »:</a:t>
            </a:r>
          </a:p>
          <a:p>
            <a:endParaRPr lang="fr-FR" dirty="0"/>
          </a:p>
        </p:txBody>
      </p:sp>
      <p:pic>
        <p:nvPicPr>
          <p:cNvPr id="1028" name="Picture 4" descr="C:\Users\admin\Desktop\Client\18.png"/>
          <p:cNvPicPr>
            <a:picLocks noChangeAspect="1" noChangeArrowheads="1"/>
          </p:cNvPicPr>
          <p:nvPr/>
        </p:nvPicPr>
        <p:blipFill>
          <a:blip r:embed="rId2"/>
          <a:srcRect/>
          <a:stretch>
            <a:fillRect/>
          </a:stretch>
        </p:blipFill>
        <p:spPr bwMode="auto">
          <a:xfrm>
            <a:off x="0" y="471054"/>
            <a:ext cx="12192000" cy="6386945"/>
          </a:xfrm>
          <a:prstGeom prst="rect">
            <a:avLst/>
          </a:prstGeom>
          <a:noFill/>
        </p:spPr>
      </p:pic>
      <p:sp>
        <p:nvSpPr>
          <p:cNvPr id="4" name="Rectangle 3"/>
          <p:cNvSpPr/>
          <p:nvPr/>
        </p:nvSpPr>
        <p:spPr>
          <a:xfrm>
            <a:off x="0" y="0"/>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693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admin\Desktop\Client\19.png"/>
          <p:cNvPicPr>
            <a:picLocks noGrp="1" noChangeAspect="1" noChangeArrowheads="1"/>
          </p:cNvPicPr>
          <p:nvPr>
            <p:ph idx="1"/>
          </p:nvPr>
        </p:nvPicPr>
        <p:blipFill>
          <a:blip r:embed="rId2"/>
          <a:srcRect/>
          <a:stretch>
            <a:fillRect/>
          </a:stretch>
        </p:blipFill>
        <p:spPr bwMode="auto">
          <a:xfrm>
            <a:off x="0" y="547910"/>
            <a:ext cx="12192000" cy="6310090"/>
          </a:xfrm>
          <a:prstGeom prst="rect">
            <a:avLst/>
          </a:prstGeom>
          <a:noFill/>
        </p:spPr>
      </p:pic>
      <p:sp>
        <p:nvSpPr>
          <p:cNvPr id="3" name="Rectangle 2"/>
          <p:cNvSpPr/>
          <p:nvPr/>
        </p:nvSpPr>
        <p:spPr>
          <a:xfrm>
            <a:off x="415636" y="134407"/>
            <a:ext cx="6434161" cy="369332"/>
          </a:xfrm>
          <a:prstGeom prst="rect">
            <a:avLst/>
          </a:prstGeom>
        </p:spPr>
        <p:txBody>
          <a:bodyPr wrap="square">
            <a:spAutoFit/>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Mnemonic Consultation de Billet»:</a:t>
            </a:r>
            <a:endParaRPr lang="fr-FR" b="1" dirty="0">
              <a:latin typeface="Times New Roman" panose="02020603050405020304" pitchFamily="18" charset="0"/>
              <a:cs typeface="Times New Roman" panose="02020603050405020304" pitchFamily="18" charset="0"/>
            </a:endParaRPr>
          </a:p>
        </p:txBody>
      </p:sp>
      <p:sp>
        <p:nvSpPr>
          <p:cNvPr id="5" name="Rectangle 4"/>
          <p:cNvSpPr/>
          <p:nvPr/>
        </p:nvSpPr>
        <p:spPr>
          <a:xfrm>
            <a:off x="0" y="178577"/>
            <a:ext cx="415636" cy="280993"/>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936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46019" y="2255116"/>
            <a:ext cx="10515600" cy="4351338"/>
          </a:xfrm>
        </p:spPr>
        <p:txBody>
          <a:bodyPr/>
          <a:lstStyle/>
          <a:p>
            <a:r>
              <a:rPr lang="fr-FR" dirty="0" smtClean="0"/>
              <a:t>Les billets ne vont pas apparaitre pour l’utilisateur car il s’agit d’un ancien voyage quand la date de voyage est inférieure a celle du système la réservation ne s’effectue pas on va tricher un peu pour faire apparaitre les choses et on va modifier la date sur notre table de base de données</a:t>
            </a:r>
            <a:endParaRPr lang="fr-FR" dirty="0"/>
          </a:p>
        </p:txBody>
      </p:sp>
    </p:spTree>
    <p:extLst>
      <p:ext uri="{BB962C8B-B14F-4D97-AF65-F5344CB8AC3E}">
        <p14:creationId xmlns:p14="http://schemas.microsoft.com/office/powerpoint/2010/main" val="2459710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374194" y="1905506"/>
            <a:ext cx="9443611" cy="3046988"/>
          </a:xfrm>
          <a:prstGeom prst="rect">
            <a:avLst/>
          </a:prstGeom>
          <a:noFill/>
        </p:spPr>
        <p:txBody>
          <a:bodyPr wrap="none" rtlCol="0" anchor="ctr">
            <a:spAutoFit/>
          </a:bodyPr>
          <a:lstStyle/>
          <a:p>
            <a:pPr algn="ctr"/>
            <a:r>
              <a:rPr lang="fr-FR" sz="12000" b="1" dirty="0" smtClean="0">
                <a:solidFill>
                  <a:srgbClr val="004380"/>
                </a:solidFill>
                <a:latin typeface="Times New Roman" panose="02020603050405020304" pitchFamily="18" charset="0"/>
                <a:cs typeface="Times New Roman" panose="02020603050405020304" pitchFamily="18" charset="0"/>
              </a:rPr>
              <a:t>2. </a:t>
            </a:r>
            <a:r>
              <a:rPr lang="fr-FR" sz="7200" b="1" dirty="0" smtClean="0">
                <a:solidFill>
                  <a:srgbClr val="004380"/>
                </a:solidFill>
                <a:latin typeface="Times New Roman" panose="02020603050405020304" pitchFamily="18" charset="0"/>
                <a:cs typeface="Times New Roman" panose="02020603050405020304" pitchFamily="18" charset="0"/>
              </a:rPr>
              <a:t>Besoins et objectifs </a:t>
            </a:r>
          </a:p>
          <a:p>
            <a:pPr algn="ctr"/>
            <a:r>
              <a:rPr lang="fr-FR" sz="7200" b="1" dirty="0" smtClean="0">
                <a:solidFill>
                  <a:srgbClr val="004380"/>
                </a:solidFill>
                <a:latin typeface="Times New Roman" panose="02020603050405020304" pitchFamily="18" charset="0"/>
                <a:cs typeface="Times New Roman" panose="02020603050405020304" pitchFamily="18" charset="0"/>
              </a:rPr>
              <a:t>Du projet</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5</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6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16182" y="198437"/>
            <a:ext cx="10515600" cy="1325563"/>
          </a:xfrm>
        </p:spPr>
        <p:txBody>
          <a:bodyPr/>
          <a:lstStyle/>
          <a:p>
            <a:r>
              <a:rPr lang="fr-FR" dirty="0" smtClean="0"/>
              <a:t>On va changer la date du 2020 au 2021</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36" y="1524000"/>
            <a:ext cx="11568546" cy="5223164"/>
          </a:xfrm>
        </p:spPr>
      </p:pic>
    </p:spTree>
    <p:extLst>
      <p:ext uri="{BB962C8B-B14F-4D97-AF65-F5344CB8AC3E}">
        <p14:creationId xmlns:p14="http://schemas.microsoft.com/office/powerpoint/2010/main" val="21726417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admin\Desktop\Client\22.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33515885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admin\Desktop\Client\24.png"/>
          <p:cNvPicPr>
            <a:picLocks noGrp="1" noChangeAspect="1" noChangeArrowheads="1"/>
          </p:cNvPicPr>
          <p:nvPr>
            <p:ph idx="1"/>
          </p:nvPr>
        </p:nvPicPr>
        <p:blipFill>
          <a:blip r:embed="rId2"/>
          <a:srcRect/>
          <a:stretch>
            <a:fillRect/>
          </a:stretch>
        </p:blipFill>
        <p:spPr bwMode="auto">
          <a:xfrm>
            <a:off x="0" y="406759"/>
            <a:ext cx="12192000" cy="6451241"/>
          </a:xfrm>
          <a:prstGeom prst="rect">
            <a:avLst/>
          </a:prstGeom>
          <a:noFill/>
        </p:spPr>
      </p:pic>
      <p:sp>
        <p:nvSpPr>
          <p:cNvPr id="2" name="Rectangle 1"/>
          <p:cNvSpPr/>
          <p:nvPr/>
        </p:nvSpPr>
        <p:spPr>
          <a:xfrm>
            <a:off x="614823" y="37427"/>
            <a:ext cx="287129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 Espace Billets»:</a:t>
            </a:r>
            <a:endParaRPr lang="fr-FR" b="1" dirty="0">
              <a:latin typeface="Times New Roman" panose="02020603050405020304" pitchFamily="18" charset="0"/>
              <a:cs typeface="Times New Roman" panose="02020603050405020304" pitchFamily="18" charset="0"/>
            </a:endParaRPr>
          </a:p>
        </p:txBody>
      </p:sp>
      <p:sp>
        <p:nvSpPr>
          <p:cNvPr id="4" name="Rectangle 3"/>
          <p:cNvSpPr/>
          <p:nvPr/>
        </p:nvSpPr>
        <p:spPr>
          <a:xfrm>
            <a:off x="0" y="81596"/>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357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admin\Desktop\Client\23.png"/>
          <p:cNvPicPr>
            <a:picLocks noGrp="1" noChangeAspect="1" noChangeArrowheads="1"/>
          </p:cNvPicPr>
          <p:nvPr>
            <p:ph idx="1"/>
          </p:nvPr>
        </p:nvPicPr>
        <p:blipFill>
          <a:blip r:embed="rId2"/>
          <a:srcRect/>
          <a:stretch>
            <a:fillRect/>
          </a:stretch>
        </p:blipFill>
        <p:spPr bwMode="auto">
          <a:xfrm>
            <a:off x="0" y="452878"/>
            <a:ext cx="12192000" cy="6405123"/>
          </a:xfrm>
          <a:prstGeom prst="rect">
            <a:avLst/>
          </a:prstGeom>
          <a:noFill/>
        </p:spPr>
      </p:pic>
      <p:sp>
        <p:nvSpPr>
          <p:cNvPr id="2" name="Rectangle 1"/>
          <p:cNvSpPr/>
          <p:nvPr/>
        </p:nvSpPr>
        <p:spPr>
          <a:xfrm>
            <a:off x="516695" y="83546"/>
            <a:ext cx="4314066"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Annulation des Réservations»:</a:t>
            </a:r>
            <a:endParaRPr lang="fr-FR" b="1" dirty="0">
              <a:latin typeface="Times New Roman" panose="02020603050405020304" pitchFamily="18" charset="0"/>
              <a:cs typeface="Times New Roman" panose="02020603050405020304" pitchFamily="18" charset="0"/>
            </a:endParaRPr>
          </a:p>
        </p:txBody>
      </p:sp>
      <p:sp>
        <p:nvSpPr>
          <p:cNvPr id="4" name="Rectangle 3"/>
          <p:cNvSpPr/>
          <p:nvPr/>
        </p:nvSpPr>
        <p:spPr>
          <a:xfrm>
            <a:off x="0" y="127715"/>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7100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0546"/>
            <a:ext cx="12192000" cy="5957454"/>
          </a:xfrm>
        </p:spPr>
      </p:pic>
      <p:sp>
        <p:nvSpPr>
          <p:cNvPr id="5" name="Rectangle 4"/>
          <p:cNvSpPr/>
          <p:nvPr/>
        </p:nvSpPr>
        <p:spPr>
          <a:xfrm>
            <a:off x="628677" y="237898"/>
            <a:ext cx="384598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 </a:t>
            </a:r>
            <a:r>
              <a:rPr lang="fr-FR" b="1" dirty="0" smtClean="0">
                <a:latin typeface="Times New Roman" panose="02020603050405020304" pitchFamily="18" charset="0"/>
                <a:cs typeface="Times New Roman" panose="02020603050405020304" pitchFamily="18" charset="0"/>
              </a:rPr>
              <a:t>Annulation Réservation»:</a:t>
            </a:r>
            <a:endParaRPr lang="fr-FR"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282067"/>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828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2127"/>
            <a:ext cx="12191999" cy="6275874"/>
          </a:xfrm>
        </p:spPr>
      </p:pic>
      <p:sp>
        <p:nvSpPr>
          <p:cNvPr id="5" name="Rectangle 4"/>
          <p:cNvSpPr/>
          <p:nvPr/>
        </p:nvSpPr>
        <p:spPr>
          <a:xfrm>
            <a:off x="570823" y="212794"/>
            <a:ext cx="384598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 Annulation Réservation»:</a:t>
            </a:r>
            <a:endParaRPr lang="fr-FR"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256963"/>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9337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admin\Desktop\Client\25.png"/>
          <p:cNvPicPr>
            <a:picLocks noGrp="1" noChangeAspect="1" noChangeArrowheads="1"/>
          </p:cNvPicPr>
          <p:nvPr>
            <p:ph idx="1"/>
          </p:nvPr>
        </p:nvPicPr>
        <p:blipFill>
          <a:blip r:embed="rId2"/>
          <a:srcRect/>
          <a:stretch>
            <a:fillRect/>
          </a:stretch>
        </p:blipFill>
        <p:spPr bwMode="auto">
          <a:xfrm>
            <a:off x="0" y="422564"/>
            <a:ext cx="12191999" cy="6435436"/>
          </a:xfrm>
          <a:prstGeom prst="rect">
            <a:avLst/>
          </a:prstGeom>
          <a:noFill/>
        </p:spPr>
      </p:pic>
      <p:sp>
        <p:nvSpPr>
          <p:cNvPr id="2" name="Rectangle 1"/>
          <p:cNvSpPr/>
          <p:nvPr/>
        </p:nvSpPr>
        <p:spPr>
          <a:xfrm>
            <a:off x="531696" y="53231"/>
            <a:ext cx="2717411"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«Déconnexion»:</a:t>
            </a:r>
            <a:endParaRPr lang="fr-FR" b="1" dirty="0">
              <a:latin typeface="Times New Roman" panose="02020603050405020304" pitchFamily="18" charset="0"/>
              <a:cs typeface="Times New Roman" panose="02020603050405020304" pitchFamily="18" charset="0"/>
            </a:endParaRPr>
          </a:p>
        </p:txBody>
      </p:sp>
      <p:sp>
        <p:nvSpPr>
          <p:cNvPr id="4" name="Rectangle 3"/>
          <p:cNvSpPr/>
          <p:nvPr/>
        </p:nvSpPr>
        <p:spPr>
          <a:xfrm>
            <a:off x="0" y="97400"/>
            <a:ext cx="415636" cy="280994"/>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438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min\Desktop\Client\26.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14142174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438314" y="2459504"/>
            <a:ext cx="9802684"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7</a:t>
            </a:r>
            <a:r>
              <a:rPr lang="fr-FR" sz="12000" b="1" dirty="0" smtClean="0">
                <a:solidFill>
                  <a:srgbClr val="004380"/>
                </a:solidFill>
                <a:latin typeface="Times New Roman" panose="02020603050405020304" pitchFamily="18" charset="0"/>
                <a:cs typeface="Times New Roman" panose="02020603050405020304" pitchFamily="18" charset="0"/>
              </a:rPr>
              <a:t>.1.2 </a:t>
            </a:r>
            <a:r>
              <a:rPr lang="fr-FR" sz="7200" b="1" dirty="0" smtClean="0">
                <a:solidFill>
                  <a:srgbClr val="004380"/>
                </a:solidFill>
                <a:latin typeface="Times New Roman" panose="02020603050405020304" pitchFamily="18" charset="0"/>
                <a:cs typeface="Times New Roman" panose="02020603050405020304" pitchFamily="18" charset="0"/>
              </a:rPr>
              <a:t>Administrateur</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58</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30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admin\Desktop\ADMIN\1.png"/>
          <p:cNvPicPr>
            <a:picLocks noGrp="1" noChangeAspect="1" noChangeArrowheads="1"/>
          </p:cNvPicPr>
          <p:nvPr>
            <p:ph idx="1"/>
          </p:nvPr>
        </p:nvPicPr>
        <p:blipFill>
          <a:blip r:embed="rId2"/>
          <a:srcRect/>
          <a:stretch>
            <a:fillRect/>
          </a:stretch>
        </p:blipFill>
        <p:spPr bwMode="auto">
          <a:xfrm>
            <a:off x="0" y="634938"/>
            <a:ext cx="12192000" cy="6223062"/>
          </a:xfrm>
          <a:prstGeom prst="rect">
            <a:avLst/>
          </a:prstGeom>
          <a:noFill/>
        </p:spPr>
      </p:pic>
      <p:sp>
        <p:nvSpPr>
          <p:cNvPr id="2" name="Rectangle 1"/>
          <p:cNvSpPr/>
          <p:nvPr/>
        </p:nvSpPr>
        <p:spPr>
          <a:xfrm>
            <a:off x="691767" y="154770"/>
            <a:ext cx="3048961" cy="369332"/>
          </a:xfrm>
          <a:prstGeom prst="rect">
            <a:avLst/>
          </a:prstGeom>
        </p:spPr>
        <p:txBody>
          <a:bodyPr wrap="squar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«Home»:</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37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489" y="2887682"/>
            <a:ext cx="10298242" cy="3970318"/>
          </a:xfrm>
          <a:prstGeom prst="rect">
            <a:avLst/>
          </a:prstGeom>
        </p:spPr>
        <p:txBody>
          <a:bodyPr wrap="square">
            <a:spAutoFit/>
          </a:bodyPr>
          <a:lstStyle/>
          <a:p>
            <a:pPr marL="457200" indent="441960" algn="ctr">
              <a:lnSpc>
                <a:spcPct val="200000"/>
              </a:lnSpc>
              <a:spcAft>
                <a:spcPts val="0"/>
              </a:spcAft>
            </a:pPr>
            <a:r>
              <a:rPr lang="fr-FR" dirty="0">
                <a:latin typeface="Calibri" panose="020F0502020204030204" pitchFamily="34" charset="0"/>
              </a:rPr>
              <a:t>Étant pour le moment dans un projet universitaire limité en moyens et en temps, nous avons décidé de restreindre notre projet java, en sélectionnant les solutions à développer parmi toutes les possibilités permises. Ainsi, nous avons projeté dans un premier temps de mettre en place une base de données qui sera le cerveau du système, ainsi que des interfaces graphiques qui vont nous permettre de communiquer avec le client. Et entre ces deux dernières (base de donnée et interface graphique) on aura du code java structuré en classes, ce code va jouer le rôle des canaux intermédiaire entre le client (interface graphique) et le serveur (la base de données).</a:t>
            </a:r>
            <a:r>
              <a:rPr lang="fr-FR" dirty="0">
                <a:latin typeface="Times New Roman" panose="02020603050405020304" pitchFamily="18" charset="0"/>
              </a:rPr>
              <a:t>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232" y="152578"/>
            <a:ext cx="9758597" cy="2735104"/>
          </a:xfrm>
          <a:prstGeom prst="rect">
            <a:avLst/>
          </a:prstGeom>
        </p:spPr>
      </p:pic>
    </p:spTree>
    <p:extLst>
      <p:ext uri="{BB962C8B-B14F-4D97-AF65-F5344CB8AC3E}">
        <p14:creationId xmlns:p14="http://schemas.microsoft.com/office/powerpoint/2010/main" val="698387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admin\Desktop\ADMIN\2.png"/>
          <p:cNvPicPr>
            <a:picLocks noGrp="1" noChangeAspect="1" noChangeArrowheads="1"/>
          </p:cNvPicPr>
          <p:nvPr>
            <p:ph idx="1"/>
          </p:nvPr>
        </p:nvPicPr>
        <p:blipFill>
          <a:blip r:embed="rId2"/>
          <a:srcRect/>
          <a:stretch>
            <a:fillRect/>
          </a:stretch>
        </p:blipFill>
        <p:spPr bwMode="auto">
          <a:xfrm>
            <a:off x="0" y="623454"/>
            <a:ext cx="12192000" cy="6234545"/>
          </a:xfrm>
          <a:prstGeom prst="rect">
            <a:avLst/>
          </a:prstGeom>
          <a:noFill/>
        </p:spPr>
      </p:pic>
      <p:sp>
        <p:nvSpPr>
          <p:cNvPr id="2" name="Rectangle 1"/>
          <p:cNvSpPr/>
          <p:nvPr/>
        </p:nvSpPr>
        <p:spPr>
          <a:xfrm>
            <a:off x="1162821" y="127061"/>
            <a:ext cx="2512226"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«Connexion»:</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678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admin\Desktop\ADMIN\3.png"/>
          <p:cNvPicPr>
            <a:picLocks noGrp="1" noChangeAspect="1" noChangeArrowheads="1"/>
          </p:cNvPicPr>
          <p:nvPr>
            <p:ph idx="1"/>
          </p:nvPr>
        </p:nvPicPr>
        <p:blipFill>
          <a:blip r:embed="rId2"/>
          <a:srcRect/>
          <a:stretch>
            <a:fillRect/>
          </a:stretch>
        </p:blipFill>
        <p:spPr bwMode="auto">
          <a:xfrm>
            <a:off x="0" y="748144"/>
            <a:ext cx="12192000" cy="6109855"/>
          </a:xfrm>
          <a:prstGeom prst="rect">
            <a:avLst/>
          </a:prstGeom>
          <a:noFill/>
        </p:spPr>
      </p:pic>
      <p:sp>
        <p:nvSpPr>
          <p:cNvPr id="2" name="Rectangle 1"/>
          <p:cNvSpPr/>
          <p:nvPr/>
        </p:nvSpPr>
        <p:spPr>
          <a:xfrm>
            <a:off x="871876" y="113207"/>
            <a:ext cx="2512226"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«Connexion»:</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470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admin\Desktop\ADMIN\4.png"/>
          <p:cNvPicPr>
            <a:picLocks noGrp="1" noChangeAspect="1" noChangeArrowheads="1"/>
          </p:cNvPicPr>
          <p:nvPr>
            <p:ph idx="1"/>
          </p:nvPr>
        </p:nvPicPr>
        <p:blipFill>
          <a:blip r:embed="rId2"/>
          <a:srcRect/>
          <a:stretch>
            <a:fillRect/>
          </a:stretch>
        </p:blipFill>
        <p:spPr bwMode="auto">
          <a:xfrm>
            <a:off x="0" y="1108364"/>
            <a:ext cx="12192000" cy="5749636"/>
          </a:xfrm>
          <a:prstGeom prst="rect">
            <a:avLst/>
          </a:prstGeom>
          <a:noFill/>
        </p:spPr>
      </p:pic>
      <p:sp>
        <p:nvSpPr>
          <p:cNvPr id="2" name="Rectangle 1"/>
          <p:cNvSpPr/>
          <p:nvPr/>
        </p:nvSpPr>
        <p:spPr>
          <a:xfrm>
            <a:off x="1190531" y="210188"/>
            <a:ext cx="2941896"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842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admin\Desktop\ADMIN\5.png"/>
          <p:cNvPicPr>
            <a:picLocks noGrp="1" noChangeAspect="1" noChangeArrowheads="1"/>
          </p:cNvPicPr>
          <p:nvPr>
            <p:ph idx="1"/>
          </p:nvPr>
        </p:nvPicPr>
        <p:blipFill>
          <a:blip r:embed="rId2"/>
          <a:srcRect/>
          <a:stretch>
            <a:fillRect/>
          </a:stretch>
        </p:blipFill>
        <p:spPr bwMode="auto">
          <a:xfrm>
            <a:off x="0" y="579520"/>
            <a:ext cx="12192000" cy="6278480"/>
          </a:xfrm>
          <a:prstGeom prst="rect">
            <a:avLst/>
          </a:prstGeom>
          <a:noFill/>
        </p:spPr>
      </p:pic>
      <p:sp>
        <p:nvSpPr>
          <p:cNvPr id="3" name="Rectangle 2"/>
          <p:cNvSpPr/>
          <p:nvPr/>
        </p:nvSpPr>
        <p:spPr>
          <a:xfrm>
            <a:off x="1190531" y="210188"/>
            <a:ext cx="6338082"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(Visualisation de tous les éléments)»: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362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admin\Desktop\ADMIN\6.png"/>
          <p:cNvPicPr>
            <a:picLocks noGrp="1" noChangeAspect="1" noChangeArrowheads="1"/>
          </p:cNvPicPr>
          <p:nvPr>
            <p:ph idx="1"/>
          </p:nvPr>
        </p:nvPicPr>
        <p:blipFill>
          <a:blip r:embed="rId2"/>
          <a:srcRect/>
          <a:stretch>
            <a:fillRect/>
          </a:stretch>
        </p:blipFill>
        <p:spPr bwMode="auto">
          <a:xfrm>
            <a:off x="0" y="789708"/>
            <a:ext cx="12192000" cy="6068291"/>
          </a:xfrm>
          <a:prstGeom prst="rect">
            <a:avLst/>
          </a:prstGeom>
          <a:noFill/>
        </p:spPr>
      </p:pic>
      <p:sp>
        <p:nvSpPr>
          <p:cNvPr id="3" name="Rectangle 2"/>
          <p:cNvSpPr/>
          <p:nvPr/>
        </p:nvSpPr>
        <p:spPr>
          <a:xfrm>
            <a:off x="1190531" y="210188"/>
            <a:ext cx="4899803"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(Paramètre compte)»:</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178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admin\Desktop\ADMIN\7.png"/>
          <p:cNvPicPr>
            <a:picLocks noGrp="1" noChangeAspect="1" noChangeArrowheads="1"/>
          </p:cNvPicPr>
          <p:nvPr>
            <p:ph idx="1"/>
          </p:nvPr>
        </p:nvPicPr>
        <p:blipFill>
          <a:blip r:embed="rId2"/>
          <a:srcRect/>
          <a:stretch>
            <a:fillRect/>
          </a:stretch>
        </p:blipFill>
        <p:spPr bwMode="auto">
          <a:xfrm>
            <a:off x="0" y="734291"/>
            <a:ext cx="12192000" cy="6123709"/>
          </a:xfrm>
          <a:prstGeom prst="rect">
            <a:avLst/>
          </a:prstGeom>
          <a:noFill/>
        </p:spPr>
      </p:pic>
      <p:sp>
        <p:nvSpPr>
          <p:cNvPr id="3" name="Rectangle 2"/>
          <p:cNvSpPr/>
          <p:nvPr/>
        </p:nvSpPr>
        <p:spPr>
          <a:xfrm>
            <a:off x="1190531" y="210188"/>
            <a:ext cx="4963923"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(Paramètre Compte)»:</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424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admin\Desktop\ADMIN\8.png"/>
          <p:cNvPicPr>
            <a:picLocks noGrp="1" noChangeAspect="1" noChangeArrowheads="1"/>
          </p:cNvPicPr>
          <p:nvPr>
            <p:ph idx="1"/>
          </p:nvPr>
        </p:nvPicPr>
        <p:blipFill>
          <a:blip r:embed="rId2"/>
          <a:srcRect/>
          <a:stretch>
            <a:fillRect/>
          </a:stretch>
        </p:blipFill>
        <p:spPr bwMode="auto">
          <a:xfrm>
            <a:off x="0" y="634938"/>
            <a:ext cx="12192000" cy="6223062"/>
          </a:xfrm>
          <a:prstGeom prst="rect">
            <a:avLst/>
          </a:prstGeom>
          <a:noFill/>
        </p:spPr>
      </p:pic>
      <p:sp>
        <p:nvSpPr>
          <p:cNvPr id="3" name="Rectangle 2"/>
          <p:cNvSpPr/>
          <p:nvPr/>
        </p:nvSpPr>
        <p:spPr>
          <a:xfrm>
            <a:off x="1132077" y="265606"/>
            <a:ext cx="4963923"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(Paramètre Compte)»:</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802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admin\Desktop\ADMIN\9.png"/>
          <p:cNvPicPr>
            <a:picLocks noGrp="1" noChangeAspect="1" noChangeArrowheads="1"/>
          </p:cNvPicPr>
          <p:nvPr>
            <p:ph idx="1"/>
          </p:nvPr>
        </p:nvPicPr>
        <p:blipFill>
          <a:blip r:embed="rId2"/>
          <a:srcRect/>
          <a:stretch>
            <a:fillRect/>
          </a:stretch>
        </p:blipFill>
        <p:spPr bwMode="auto">
          <a:xfrm>
            <a:off x="0" y="748144"/>
            <a:ext cx="12192000" cy="6109855"/>
          </a:xfrm>
          <a:prstGeom prst="rect">
            <a:avLst/>
          </a:prstGeom>
          <a:noFill/>
        </p:spPr>
      </p:pic>
      <p:sp>
        <p:nvSpPr>
          <p:cNvPr id="3" name="Rectangle 2"/>
          <p:cNvSpPr/>
          <p:nvPr/>
        </p:nvSpPr>
        <p:spPr>
          <a:xfrm>
            <a:off x="1190531" y="210188"/>
            <a:ext cx="498533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(Suppression Avions)»: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306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admin\Desktop\ADMIN\10.png"/>
          <p:cNvPicPr>
            <a:picLocks noGrp="1" noChangeAspect="1" noChangeArrowheads="1"/>
          </p:cNvPicPr>
          <p:nvPr>
            <p:ph idx="1"/>
          </p:nvPr>
        </p:nvPicPr>
        <p:blipFill>
          <a:blip r:embed="rId2"/>
          <a:srcRect/>
          <a:stretch>
            <a:fillRect/>
          </a:stretch>
        </p:blipFill>
        <p:spPr bwMode="auto">
          <a:xfrm>
            <a:off x="0" y="720436"/>
            <a:ext cx="12192000" cy="6137563"/>
          </a:xfrm>
          <a:prstGeom prst="rect">
            <a:avLst/>
          </a:prstGeom>
          <a:noFill/>
        </p:spPr>
      </p:pic>
      <p:sp>
        <p:nvSpPr>
          <p:cNvPr id="3" name="Rectangle 2"/>
          <p:cNvSpPr/>
          <p:nvPr/>
        </p:nvSpPr>
        <p:spPr>
          <a:xfrm>
            <a:off x="1190531" y="210188"/>
            <a:ext cx="498533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(Suppression Avions)»: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020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admin\Desktop\ADMIN\11.png"/>
          <p:cNvPicPr>
            <a:picLocks noGrp="1" noChangeAspect="1" noChangeArrowheads="1"/>
          </p:cNvPicPr>
          <p:nvPr>
            <p:ph idx="1"/>
          </p:nvPr>
        </p:nvPicPr>
        <p:blipFill>
          <a:blip r:embed="rId2"/>
          <a:srcRect/>
          <a:stretch>
            <a:fillRect/>
          </a:stretch>
        </p:blipFill>
        <p:spPr bwMode="auto">
          <a:xfrm>
            <a:off x="0" y="914400"/>
            <a:ext cx="12192000" cy="5943600"/>
          </a:xfrm>
          <a:prstGeom prst="rect">
            <a:avLst/>
          </a:prstGeom>
          <a:noFill/>
        </p:spPr>
      </p:pic>
      <p:sp>
        <p:nvSpPr>
          <p:cNvPr id="3" name="Rectangle 2"/>
          <p:cNvSpPr/>
          <p:nvPr/>
        </p:nvSpPr>
        <p:spPr>
          <a:xfrm>
            <a:off x="1190531" y="210188"/>
            <a:ext cx="4348306"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(Ajout Avions)»: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93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232" y="152578"/>
            <a:ext cx="9758597" cy="2785494"/>
          </a:xfrm>
          <a:prstGeom prst="rect">
            <a:avLst/>
          </a:prstGeom>
        </p:spPr>
      </p:pic>
      <p:sp>
        <p:nvSpPr>
          <p:cNvPr id="3" name="Rectangle 2"/>
          <p:cNvSpPr/>
          <p:nvPr/>
        </p:nvSpPr>
        <p:spPr>
          <a:xfrm>
            <a:off x="1314136" y="3897364"/>
            <a:ext cx="9468787" cy="1754326"/>
          </a:xfrm>
          <a:prstGeom prst="rect">
            <a:avLst/>
          </a:prstGeom>
        </p:spPr>
        <p:txBody>
          <a:bodyPr wrap="square">
            <a:spAutoFit/>
          </a:bodyPr>
          <a:lstStyle/>
          <a:p>
            <a:r>
              <a:rPr lang="fr-FR" dirty="0"/>
              <a:t>Le but est de créer une application de réservation de billets d’avions en ligne pour une compagnie aérienne</a:t>
            </a:r>
          </a:p>
          <a:p>
            <a:r>
              <a:rPr lang="fr-FR" dirty="0"/>
              <a:t>qui dispose de plusieurs avions d’autonomies et de capacités d’accueil différentes. Cette application sera</a:t>
            </a:r>
          </a:p>
          <a:p>
            <a:r>
              <a:rPr lang="fr-FR" dirty="0"/>
              <a:t>divisée en deux parties : la réservation d’un ou plusieurs billets par un client et l’administration et la</a:t>
            </a:r>
          </a:p>
          <a:p>
            <a:r>
              <a:rPr lang="fr-FR" dirty="0"/>
              <a:t>consultation des statistiques pour l’administrateur.</a:t>
            </a:r>
          </a:p>
        </p:txBody>
      </p:sp>
    </p:spTree>
    <p:extLst>
      <p:ext uri="{BB962C8B-B14F-4D97-AF65-F5344CB8AC3E}">
        <p14:creationId xmlns:p14="http://schemas.microsoft.com/office/powerpoint/2010/main" val="21870510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admin\Desktop\ADMIN\12.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386032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admin\Desktop\ADMIN\13.png"/>
          <p:cNvPicPr>
            <a:picLocks noGrp="1" noChangeAspect="1" noChangeArrowheads="1"/>
          </p:cNvPicPr>
          <p:nvPr>
            <p:ph idx="1"/>
          </p:nvPr>
        </p:nvPicPr>
        <p:blipFill>
          <a:blip r:embed="rId2"/>
          <a:srcRect/>
          <a:stretch>
            <a:fillRect/>
          </a:stretch>
        </p:blipFill>
        <p:spPr bwMode="auto">
          <a:xfrm>
            <a:off x="0" y="1191490"/>
            <a:ext cx="12192000" cy="5666509"/>
          </a:xfrm>
          <a:prstGeom prst="rect">
            <a:avLst/>
          </a:prstGeom>
          <a:noFill/>
        </p:spPr>
      </p:pic>
      <p:sp>
        <p:nvSpPr>
          <p:cNvPr id="3" name="Rectangle 2"/>
          <p:cNvSpPr/>
          <p:nvPr/>
        </p:nvSpPr>
        <p:spPr>
          <a:xfrm>
            <a:off x="1190531" y="210188"/>
            <a:ext cx="5053628"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(Modification Avions)»: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7631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admin\Desktop\ADMIN\14.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3660974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admin\Desktop\ADMIN\15.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228061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admin\Desktop\ADMIN\120.png"/>
          <p:cNvPicPr>
            <a:picLocks noGrp="1" noChangeAspect="1" noChangeArrowheads="1"/>
          </p:cNvPicPr>
          <p:nvPr>
            <p:ph idx="1"/>
          </p:nvPr>
        </p:nvPicPr>
        <p:blipFill>
          <a:blip r:embed="rId2"/>
          <a:srcRect/>
          <a:stretch>
            <a:fillRect/>
          </a:stretch>
        </p:blipFill>
        <p:spPr bwMode="auto">
          <a:xfrm>
            <a:off x="0" y="748144"/>
            <a:ext cx="12192000" cy="6109855"/>
          </a:xfrm>
          <a:prstGeom prst="rect">
            <a:avLst/>
          </a:prstGeom>
          <a:noFill/>
        </p:spPr>
      </p:pic>
      <p:sp>
        <p:nvSpPr>
          <p:cNvPr id="3" name="Rectangle 2"/>
          <p:cNvSpPr/>
          <p:nvPr/>
        </p:nvSpPr>
        <p:spPr>
          <a:xfrm>
            <a:off x="1190531" y="210188"/>
            <a:ext cx="5154040"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(Affichage des Clients)»: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783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admin\Desktop\ADMIN\130.png"/>
          <p:cNvPicPr>
            <a:picLocks noGrp="1" noChangeAspect="1" noChangeArrowheads="1"/>
          </p:cNvPicPr>
          <p:nvPr>
            <p:ph idx="1"/>
          </p:nvPr>
        </p:nvPicPr>
        <p:blipFill>
          <a:blip r:embed="rId2"/>
          <a:srcRect/>
          <a:stretch>
            <a:fillRect/>
          </a:stretch>
        </p:blipFill>
        <p:spPr bwMode="auto">
          <a:xfrm>
            <a:off x="0" y="942110"/>
            <a:ext cx="12192000" cy="5915890"/>
          </a:xfrm>
          <a:prstGeom prst="rect">
            <a:avLst/>
          </a:prstGeom>
          <a:noFill/>
        </p:spPr>
      </p:pic>
      <p:sp>
        <p:nvSpPr>
          <p:cNvPr id="3" name="Rectangle 2"/>
          <p:cNvSpPr/>
          <p:nvPr/>
        </p:nvSpPr>
        <p:spPr>
          <a:xfrm>
            <a:off x="1190531" y="210188"/>
            <a:ext cx="5731121"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(Affichage des </a:t>
            </a:r>
            <a:r>
              <a:rPr lang="fr-FR" b="1" dirty="0" err="1" smtClean="0">
                <a:latin typeface="Times New Roman" panose="02020603050405020304" pitchFamily="18" charset="0"/>
                <a:cs typeface="Times New Roman" panose="02020603050405020304" pitchFamily="18" charset="0"/>
              </a:rPr>
              <a:t>Résérvations</a:t>
            </a:r>
            <a:r>
              <a:rPr lang="fr-FR" b="1" dirty="0" smtClean="0">
                <a:latin typeface="Times New Roman" panose="02020603050405020304" pitchFamily="18" charset="0"/>
                <a:cs typeface="Times New Roman" panose="02020603050405020304" pitchFamily="18" charset="0"/>
              </a:rPr>
              <a:t>)»:</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531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admin\Desktop\ADMIN\140.png"/>
          <p:cNvPicPr>
            <a:picLocks noGrp="1" noChangeAspect="1" noChangeArrowheads="1"/>
          </p:cNvPicPr>
          <p:nvPr>
            <p:ph idx="1"/>
          </p:nvPr>
        </p:nvPicPr>
        <p:blipFill>
          <a:blip r:embed="rId2"/>
          <a:srcRect/>
          <a:stretch>
            <a:fillRect/>
          </a:stretch>
        </p:blipFill>
        <p:spPr bwMode="auto">
          <a:xfrm>
            <a:off x="0" y="845126"/>
            <a:ext cx="12192000" cy="6012873"/>
          </a:xfrm>
          <a:prstGeom prst="rect">
            <a:avLst/>
          </a:prstGeom>
          <a:noFill/>
        </p:spPr>
      </p:pic>
      <p:sp>
        <p:nvSpPr>
          <p:cNvPr id="3" name="Rectangle 2"/>
          <p:cNvSpPr/>
          <p:nvPr/>
        </p:nvSpPr>
        <p:spPr>
          <a:xfrm>
            <a:off x="1190531" y="210188"/>
            <a:ext cx="3777573"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(Trajets)»: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970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admin\Desktop\ADMIN\150.png"/>
          <p:cNvPicPr>
            <a:picLocks noGrp="1" noChangeAspect="1" noChangeArrowheads="1"/>
          </p:cNvPicPr>
          <p:nvPr>
            <p:ph idx="1"/>
          </p:nvPr>
        </p:nvPicPr>
        <p:blipFill>
          <a:blip r:embed="rId2"/>
          <a:srcRect/>
          <a:stretch>
            <a:fillRect/>
          </a:stretch>
        </p:blipFill>
        <p:spPr bwMode="auto">
          <a:xfrm>
            <a:off x="0" y="579520"/>
            <a:ext cx="12192000" cy="6278480"/>
          </a:xfrm>
          <a:prstGeom prst="rect">
            <a:avLst/>
          </a:prstGeom>
          <a:noFill/>
        </p:spPr>
      </p:pic>
      <p:sp>
        <p:nvSpPr>
          <p:cNvPr id="3" name="Rectangle 2"/>
          <p:cNvSpPr/>
          <p:nvPr/>
        </p:nvSpPr>
        <p:spPr>
          <a:xfrm>
            <a:off x="1190531" y="210188"/>
            <a:ext cx="5032403"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(Suppression Trajets)»: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927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admin\Desktop\ADMIN\160.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1128074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admin\Desktop\ADMIN\170.png"/>
          <p:cNvPicPr>
            <a:picLocks noGrp="1" noChangeAspect="1" noChangeArrowheads="1"/>
          </p:cNvPicPr>
          <p:nvPr>
            <p:ph idx="1"/>
          </p:nvPr>
        </p:nvPicPr>
        <p:blipFill>
          <a:blip r:embed="rId2"/>
          <a:srcRect/>
          <a:stretch>
            <a:fillRect/>
          </a:stretch>
        </p:blipFill>
        <p:spPr bwMode="auto">
          <a:xfrm>
            <a:off x="0" y="803564"/>
            <a:ext cx="12192000" cy="6054436"/>
          </a:xfrm>
          <a:prstGeom prst="rect">
            <a:avLst/>
          </a:prstGeom>
          <a:noFill/>
        </p:spPr>
      </p:pic>
      <p:sp>
        <p:nvSpPr>
          <p:cNvPr id="3" name="Rectangle 2"/>
          <p:cNvSpPr/>
          <p:nvPr/>
        </p:nvSpPr>
        <p:spPr>
          <a:xfrm>
            <a:off x="1190531" y="210188"/>
            <a:ext cx="4305602"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(Ajout Trajet)»:</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94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831371" y="2459504"/>
            <a:ext cx="8529258"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3. </a:t>
            </a:r>
            <a:r>
              <a:rPr lang="fr-FR" sz="7200" b="1" dirty="0" smtClean="0">
                <a:solidFill>
                  <a:srgbClr val="004380"/>
                </a:solidFill>
                <a:latin typeface="Times New Roman" panose="02020603050405020304" pitchFamily="18" charset="0"/>
                <a:cs typeface="Times New Roman" panose="02020603050405020304" pitchFamily="18" charset="0"/>
              </a:rPr>
              <a:t>Gestion de projet</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8</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2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admin\Desktop\ADMIN\180.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2489842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1007436" cy="1325563"/>
          </a:xfrm>
        </p:spPr>
        <p:txBody>
          <a:bodyPr/>
          <a:lstStyle/>
          <a:p>
            <a:r>
              <a:rPr lang="fr-FR" dirty="0" smtClean="0"/>
              <a:t>Calcul de la Distance avec Latitude et Longitude</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70364"/>
            <a:ext cx="12191999" cy="4987635"/>
          </a:xfrm>
        </p:spPr>
      </p:pic>
    </p:spTree>
    <p:extLst>
      <p:ext uri="{BB962C8B-B14F-4D97-AF65-F5344CB8AC3E}">
        <p14:creationId xmlns:p14="http://schemas.microsoft.com/office/powerpoint/2010/main" val="2630628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admin\Desktop\ADMIN\190.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1382913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admin\Desktop\ADMIN\210.png"/>
          <p:cNvPicPr>
            <a:picLocks noGrp="1" noChangeAspect="1" noChangeArrowheads="1"/>
          </p:cNvPicPr>
          <p:nvPr>
            <p:ph idx="1"/>
          </p:nvPr>
        </p:nvPicPr>
        <p:blipFill>
          <a:blip r:embed="rId2"/>
          <a:srcRect/>
          <a:stretch>
            <a:fillRect/>
          </a:stretch>
        </p:blipFill>
        <p:spPr bwMode="auto">
          <a:xfrm>
            <a:off x="0" y="607230"/>
            <a:ext cx="12192000" cy="6250770"/>
          </a:xfrm>
          <a:prstGeom prst="rect">
            <a:avLst/>
          </a:prstGeom>
          <a:noFill/>
        </p:spPr>
      </p:pic>
      <p:sp>
        <p:nvSpPr>
          <p:cNvPr id="4" name="Rectangle 3"/>
          <p:cNvSpPr/>
          <p:nvPr/>
        </p:nvSpPr>
        <p:spPr>
          <a:xfrm>
            <a:off x="1063597" y="237897"/>
            <a:ext cx="4220451"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(Ajouter Vol)»:</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257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admin\Desktop\ADMIN\222.png"/>
          <p:cNvPicPr>
            <a:picLocks noGrp="1" noChangeAspect="1" noChangeArrowheads="1"/>
          </p:cNvPicPr>
          <p:nvPr>
            <p:ph idx="1"/>
          </p:nvPr>
        </p:nvPicPr>
        <p:blipFill>
          <a:blip r:embed="rId2"/>
          <a:srcRect/>
          <a:stretch>
            <a:fillRect/>
          </a:stretch>
        </p:blipFill>
        <p:spPr bwMode="auto">
          <a:xfrm>
            <a:off x="0" y="579520"/>
            <a:ext cx="12192000" cy="6278480"/>
          </a:xfrm>
          <a:prstGeom prst="rect">
            <a:avLst/>
          </a:prstGeom>
          <a:noFill/>
        </p:spPr>
      </p:pic>
      <p:sp>
        <p:nvSpPr>
          <p:cNvPr id="3" name="Rectangle 2"/>
          <p:cNvSpPr/>
          <p:nvPr/>
        </p:nvSpPr>
        <p:spPr>
          <a:xfrm>
            <a:off x="1190531" y="210188"/>
            <a:ext cx="4544899"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(Espace Classes)»: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618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admin\Desktop\ADMIN\223.png"/>
          <p:cNvPicPr>
            <a:picLocks noGrp="1" noChangeAspect="1" noChangeArrowheads="1"/>
          </p:cNvPicPr>
          <p:nvPr>
            <p:ph idx="1"/>
          </p:nvPr>
        </p:nvPicPr>
        <p:blipFill>
          <a:blip r:embed="rId2"/>
          <a:srcRect/>
          <a:stretch>
            <a:fillRect/>
          </a:stretch>
        </p:blipFill>
        <p:spPr bwMode="auto">
          <a:xfrm>
            <a:off x="0" y="775854"/>
            <a:ext cx="12192000" cy="6082145"/>
          </a:xfrm>
          <a:prstGeom prst="rect">
            <a:avLst/>
          </a:prstGeom>
          <a:noFill/>
        </p:spPr>
      </p:pic>
      <p:sp>
        <p:nvSpPr>
          <p:cNvPr id="3" name="Rectangle 2"/>
          <p:cNvSpPr/>
          <p:nvPr/>
        </p:nvSpPr>
        <p:spPr>
          <a:xfrm>
            <a:off x="1190531" y="210188"/>
            <a:ext cx="4788555"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(Espace Catégorie)»:</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6887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admin\Desktop\ADMIN\224.png"/>
          <p:cNvPicPr>
            <a:picLocks noGrp="1" noChangeAspect="1" noChangeArrowheads="1"/>
          </p:cNvPicPr>
          <p:nvPr>
            <p:ph idx="1"/>
          </p:nvPr>
        </p:nvPicPr>
        <p:blipFill>
          <a:blip r:embed="rId2"/>
          <a:srcRect/>
          <a:stretch>
            <a:fillRect/>
          </a:stretch>
        </p:blipFill>
        <p:spPr bwMode="auto">
          <a:xfrm>
            <a:off x="0" y="734292"/>
            <a:ext cx="12192000" cy="6123708"/>
          </a:xfrm>
          <a:prstGeom prst="rect">
            <a:avLst/>
          </a:prstGeom>
          <a:noFill/>
        </p:spPr>
      </p:pic>
      <p:sp>
        <p:nvSpPr>
          <p:cNvPr id="3" name="Rectangle 2"/>
          <p:cNvSpPr/>
          <p:nvPr/>
        </p:nvSpPr>
        <p:spPr>
          <a:xfrm>
            <a:off x="1190531" y="210188"/>
            <a:ext cx="5128392"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(Ajout des Catégories)»: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413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admin\Desktop\ADMIN\226.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3773944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admin\Desktop\ADMIN\225.png"/>
          <p:cNvPicPr>
            <a:picLocks noGrp="1" noChangeAspect="1" noChangeArrowheads="1"/>
          </p:cNvPicPr>
          <p:nvPr>
            <p:ph idx="1"/>
          </p:nvPr>
        </p:nvPicPr>
        <p:blipFill>
          <a:blip r:embed="rId2"/>
          <a:srcRect/>
          <a:stretch>
            <a:fillRect/>
          </a:stretch>
        </p:blipFill>
        <p:spPr bwMode="auto">
          <a:xfrm>
            <a:off x="0" y="678874"/>
            <a:ext cx="12192000" cy="6179126"/>
          </a:xfrm>
          <a:prstGeom prst="rect">
            <a:avLst/>
          </a:prstGeom>
          <a:noFill/>
        </p:spPr>
      </p:pic>
      <p:sp>
        <p:nvSpPr>
          <p:cNvPr id="3" name="Rectangle 2"/>
          <p:cNvSpPr/>
          <p:nvPr/>
        </p:nvSpPr>
        <p:spPr>
          <a:xfrm>
            <a:off x="1190531" y="210188"/>
            <a:ext cx="5455404" cy="369332"/>
          </a:xfrm>
          <a:prstGeom prst="rect">
            <a:avLst/>
          </a:prstGeom>
        </p:spPr>
        <p:txBody>
          <a:bodyPr wrap="none">
            <a:spAutoFit/>
          </a:bodyPr>
          <a:lstStyle/>
          <a:p>
            <a:r>
              <a:rPr lang="fr-FR" b="1" dirty="0">
                <a:latin typeface="Times New Roman" panose="02020603050405020304" pitchFamily="18" charset="0"/>
                <a:cs typeface="Times New Roman" panose="02020603050405020304" pitchFamily="18" charset="0"/>
              </a:rPr>
              <a:t>Interface </a:t>
            </a:r>
            <a:r>
              <a:rPr lang="fr-FR" b="1" dirty="0" smtClean="0">
                <a:latin typeface="Times New Roman" panose="02020603050405020304" pitchFamily="18" charset="0"/>
                <a:cs typeface="Times New Roman" panose="02020603050405020304" pitchFamily="18" charset="0"/>
              </a:rPr>
              <a:t>«Espace Admin (Modification Catégories)»:</a:t>
            </a:r>
            <a:endParaRPr lang="fr-F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927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admin\Desktop\ADMIN\227.png"/>
          <p:cNvPicPr>
            <a:picLocks noGrp="1" noChangeAspect="1" noChangeArrowheads="1"/>
          </p:cNvPicPr>
          <p:nvPr>
            <p:ph idx="1"/>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426651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9</a:t>
            </a:fld>
            <a:endParaRPr kumimoji="1" lang="ja-JP" altLang="en-US" dirty="0">
              <a:latin typeface="Times New Roman" panose="02020603050405020304" pitchFamily="18" charset="0"/>
              <a:cs typeface="Times New Roman" panose="02020603050405020304" pitchFamily="18" charset="0"/>
            </a:endParaRPr>
          </a:p>
        </p:txBody>
      </p:sp>
      <p:sp>
        <p:nvSpPr>
          <p:cNvPr id="6" name="ZoneTexte 5"/>
          <p:cNvSpPr txBox="1"/>
          <p:nvPr/>
        </p:nvSpPr>
        <p:spPr>
          <a:xfrm>
            <a:off x="525474" y="851338"/>
            <a:ext cx="1864613" cy="646331"/>
          </a:xfrm>
          <a:prstGeom prst="rect">
            <a:avLst/>
          </a:prstGeom>
          <a:noFill/>
        </p:spPr>
        <p:txBody>
          <a:bodyPr wrap="none" rtlCol="0">
            <a:spAutoFit/>
          </a:bodyPr>
          <a:lstStyle/>
          <a:p>
            <a:r>
              <a:rPr lang="fr-FR" sz="3600" b="1" dirty="0" smtClean="0">
                <a:latin typeface="Times New Roman" panose="02020603050405020304" pitchFamily="18" charset="0"/>
                <a:cs typeface="Times New Roman" panose="02020603050405020304" pitchFamily="18" charset="0"/>
              </a:rPr>
              <a:t>Equipe :</a:t>
            </a:r>
            <a:endParaRPr lang="fr-FR" sz="3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1" y="1054248"/>
            <a:ext cx="525475" cy="222815"/>
          </a:xfrm>
          <a:prstGeom prst="rect">
            <a:avLst/>
          </a:prstGeom>
          <a:solidFill>
            <a:srgbClr val="00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407" y="2362327"/>
            <a:ext cx="1505483" cy="1505483"/>
          </a:xfrm>
          <a:prstGeom prst="rect">
            <a:avLst/>
          </a:prstGeom>
        </p:spPr>
      </p:pic>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9835" y="2362327"/>
            <a:ext cx="1505483" cy="1505483"/>
          </a:xfrm>
          <a:prstGeom prst="rect">
            <a:avLst/>
          </a:prstGeom>
        </p:spPr>
      </p:pic>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7621" y="2362327"/>
            <a:ext cx="1505483" cy="1505483"/>
          </a:xfrm>
          <a:prstGeom prst="rect">
            <a:avLst/>
          </a:prstGeom>
        </p:spPr>
      </p:pic>
      <p:sp>
        <p:nvSpPr>
          <p:cNvPr id="11" name="ZoneTexte 10"/>
          <p:cNvSpPr txBox="1"/>
          <p:nvPr/>
        </p:nvSpPr>
        <p:spPr>
          <a:xfrm>
            <a:off x="5268501" y="4235671"/>
            <a:ext cx="1883721" cy="369332"/>
          </a:xfrm>
          <a:prstGeom prst="rect">
            <a:avLst/>
          </a:prstGeom>
          <a:noFill/>
        </p:spPr>
        <p:txBody>
          <a:bodyPr wrap="none" rtlCol="0">
            <a:spAutoFit/>
          </a:bodyPr>
          <a:lstStyle/>
          <a:p>
            <a:r>
              <a:rPr lang="fr-FR" dirty="0" smtClean="0">
                <a:cs typeface="Times New Roman" panose="02020603050405020304" pitchFamily="18" charset="0"/>
              </a:rPr>
              <a:t>MEHDI BENREFAD</a:t>
            </a:r>
          </a:p>
        </p:txBody>
      </p:sp>
      <p:sp>
        <p:nvSpPr>
          <p:cNvPr id="12" name="ZoneTexte 11"/>
          <p:cNvSpPr txBox="1"/>
          <p:nvPr/>
        </p:nvSpPr>
        <p:spPr>
          <a:xfrm>
            <a:off x="1863399" y="4235671"/>
            <a:ext cx="1909497" cy="369332"/>
          </a:xfrm>
          <a:prstGeom prst="rect">
            <a:avLst/>
          </a:prstGeom>
          <a:noFill/>
        </p:spPr>
        <p:txBody>
          <a:bodyPr wrap="none" rtlCol="0">
            <a:spAutoFit/>
          </a:bodyPr>
          <a:lstStyle/>
          <a:p>
            <a:r>
              <a:rPr lang="fr-FR" dirty="0" smtClean="0">
                <a:cs typeface="Times New Roman" panose="02020603050405020304" pitchFamily="18" charset="0"/>
              </a:rPr>
              <a:t>ISMAIL LARHCHIM</a:t>
            </a:r>
          </a:p>
        </p:txBody>
      </p:sp>
      <p:sp>
        <p:nvSpPr>
          <p:cNvPr id="13" name="ZoneTexte 12"/>
          <p:cNvSpPr txBox="1"/>
          <p:nvPr/>
        </p:nvSpPr>
        <p:spPr>
          <a:xfrm>
            <a:off x="8762249" y="4235671"/>
            <a:ext cx="1680653" cy="369332"/>
          </a:xfrm>
          <a:prstGeom prst="rect">
            <a:avLst/>
          </a:prstGeom>
          <a:noFill/>
        </p:spPr>
        <p:txBody>
          <a:bodyPr wrap="none" rtlCol="0">
            <a:spAutoFit/>
          </a:bodyPr>
          <a:lstStyle/>
          <a:p>
            <a:r>
              <a:rPr lang="fr-FR" dirty="0" smtClean="0">
                <a:cs typeface="Times New Roman" panose="02020603050405020304" pitchFamily="18" charset="0"/>
              </a:rPr>
              <a:t>YAHYA CHIBANE</a:t>
            </a:r>
          </a:p>
        </p:txBody>
      </p:sp>
      <p:sp>
        <p:nvSpPr>
          <p:cNvPr id="15" name="ZoneTexte 14"/>
          <p:cNvSpPr txBox="1"/>
          <p:nvPr/>
        </p:nvSpPr>
        <p:spPr>
          <a:xfrm>
            <a:off x="8580147" y="4761115"/>
            <a:ext cx="2044855" cy="584775"/>
          </a:xfrm>
          <a:prstGeom prst="rect">
            <a:avLst/>
          </a:prstGeom>
          <a:noFill/>
        </p:spPr>
        <p:txBody>
          <a:bodyPr wrap="none" rtlCol="0">
            <a:spAutoFit/>
          </a:bodyPr>
          <a:lstStyle/>
          <a:p>
            <a:pPr algn="ctr"/>
            <a:r>
              <a:rPr lang="fr-FR" sz="1600" i="1" dirty="0"/>
              <a:t>Élève Ingénieur </a:t>
            </a:r>
            <a:endParaRPr lang="fr-FR" sz="1600" i="1" dirty="0" smtClean="0"/>
          </a:p>
          <a:p>
            <a:pPr algn="ctr"/>
            <a:r>
              <a:rPr lang="fr-FR" sz="1600" i="1" dirty="0" smtClean="0"/>
              <a:t>en </a:t>
            </a:r>
            <a:r>
              <a:rPr lang="fr-FR" sz="1600" i="1" dirty="0"/>
              <a:t>Génie Informatique</a:t>
            </a:r>
          </a:p>
        </p:txBody>
      </p:sp>
      <p:sp>
        <p:nvSpPr>
          <p:cNvPr id="17" name="ZoneTexte 16"/>
          <p:cNvSpPr txBox="1"/>
          <p:nvPr/>
        </p:nvSpPr>
        <p:spPr>
          <a:xfrm>
            <a:off x="1795719" y="4761114"/>
            <a:ext cx="2044855" cy="584775"/>
          </a:xfrm>
          <a:prstGeom prst="rect">
            <a:avLst/>
          </a:prstGeom>
          <a:noFill/>
        </p:spPr>
        <p:txBody>
          <a:bodyPr wrap="none" rtlCol="0">
            <a:spAutoFit/>
          </a:bodyPr>
          <a:lstStyle/>
          <a:p>
            <a:pPr algn="ctr"/>
            <a:r>
              <a:rPr lang="fr-FR" sz="1600" i="1" dirty="0"/>
              <a:t>Élève Ingénieur </a:t>
            </a:r>
            <a:endParaRPr lang="fr-FR" sz="1600" i="1" dirty="0" smtClean="0"/>
          </a:p>
          <a:p>
            <a:pPr algn="ctr"/>
            <a:r>
              <a:rPr lang="fr-FR" sz="1600" i="1" dirty="0" smtClean="0"/>
              <a:t>en </a:t>
            </a:r>
            <a:r>
              <a:rPr lang="fr-FR" sz="1600" i="1" dirty="0"/>
              <a:t>Génie Informatique</a:t>
            </a:r>
          </a:p>
        </p:txBody>
      </p:sp>
      <p:sp>
        <p:nvSpPr>
          <p:cNvPr id="18" name="ZoneTexte 17"/>
          <p:cNvSpPr txBox="1"/>
          <p:nvPr/>
        </p:nvSpPr>
        <p:spPr>
          <a:xfrm>
            <a:off x="5187933" y="4761114"/>
            <a:ext cx="2044855" cy="584775"/>
          </a:xfrm>
          <a:prstGeom prst="rect">
            <a:avLst/>
          </a:prstGeom>
          <a:noFill/>
        </p:spPr>
        <p:txBody>
          <a:bodyPr wrap="none" rtlCol="0">
            <a:spAutoFit/>
          </a:bodyPr>
          <a:lstStyle/>
          <a:p>
            <a:pPr algn="ctr"/>
            <a:r>
              <a:rPr lang="fr-FR" sz="1600" i="1" dirty="0"/>
              <a:t>Élève Ingénieur </a:t>
            </a:r>
            <a:endParaRPr lang="fr-FR" sz="1600" i="1" dirty="0" smtClean="0"/>
          </a:p>
          <a:p>
            <a:pPr algn="ctr"/>
            <a:r>
              <a:rPr lang="fr-FR" sz="1600" i="1" dirty="0" smtClean="0"/>
              <a:t>en </a:t>
            </a:r>
            <a:r>
              <a:rPr lang="fr-FR" sz="1600" i="1" dirty="0"/>
              <a:t>Génie Informatique</a:t>
            </a:r>
          </a:p>
        </p:txBody>
      </p:sp>
    </p:spTree>
    <p:extLst>
      <p:ext uri="{BB962C8B-B14F-4D97-AF65-F5344CB8AC3E}">
        <p14:creationId xmlns:p14="http://schemas.microsoft.com/office/powerpoint/2010/main" val="3276851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438314" y="2459504"/>
            <a:ext cx="9315371"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8. </a:t>
            </a:r>
            <a:r>
              <a:rPr lang="fr-FR" sz="7200" b="1" dirty="0" smtClean="0">
                <a:solidFill>
                  <a:srgbClr val="004380"/>
                </a:solidFill>
                <a:latin typeface="Times New Roman" panose="02020603050405020304" pitchFamily="18" charset="0"/>
                <a:cs typeface="Times New Roman" panose="02020603050405020304" pitchFamily="18" charset="0"/>
              </a:rPr>
              <a:t>Conclusion et bilan</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90</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9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1042795"/>
            <a:ext cx="11596254" cy="4524315"/>
          </a:xfrm>
          <a:prstGeom prst="rect">
            <a:avLst/>
          </a:prstGeom>
        </p:spPr>
        <p:txBody>
          <a:bodyPr wrap="square">
            <a:spAutoFit/>
          </a:bodyPr>
          <a:lstStyle/>
          <a:p>
            <a:pPr indent="449580" algn="just">
              <a:lnSpc>
                <a:spcPct val="200000"/>
              </a:lnSpc>
              <a:spcAft>
                <a:spcPts val="0"/>
              </a:spcAft>
            </a:pPr>
            <a:r>
              <a:rPr lang="fr-FR" dirty="0">
                <a:latin typeface="Calibri" panose="020F0502020204030204" pitchFamily="34" charset="0"/>
              </a:rPr>
              <a:t>Ce </a:t>
            </a:r>
            <a:r>
              <a:rPr lang="fr-FR" dirty="0" smtClean="0">
                <a:latin typeface="Calibri" panose="020F0502020204030204" pitchFamily="34" charset="0"/>
              </a:rPr>
              <a:t>travail </a:t>
            </a:r>
            <a:r>
              <a:rPr lang="fr-FR" dirty="0">
                <a:latin typeface="Calibri" panose="020F0502020204030204" pitchFamily="34" charset="0"/>
              </a:rPr>
              <a:t>relate la conception d’une application, ayant pour but l’automatisation des réservations des billets d’avion, avec des comptes d’utilisateurs sécurisés par un pot de passe. La création d’une solution informatisée de ces réservations. Par l’intermédiaire d’une interface graphique, l’utilisateur gère son compte dont il peut modifier ses informations ajouter et supprimer des réservations de son panier, en générant des requêtes SQL depuis des boutons et des champs a remplir dans l’interface graphique. Une fois lancée la requête modifie les informations dans la base de données, le système est capable d’interagir avec l’environnement de façon autonome, de prendre des initiatives et de garantir le bien-être et la quiétude exigée par l’usager, de plus cette application contient un espace administrateur pour administrer et bien gérer la base de données.</a:t>
            </a:r>
            <a:endParaRPr lang="fr-FR" b="1" dirty="0">
              <a:latin typeface="Times New Roman" panose="02020603050405020304" pitchFamily="18" charset="0"/>
            </a:endParaRPr>
          </a:p>
        </p:txBody>
      </p:sp>
    </p:spTree>
    <p:extLst>
      <p:ext uri="{BB962C8B-B14F-4D97-AF65-F5344CB8AC3E}">
        <p14:creationId xmlns:p14="http://schemas.microsoft.com/office/powerpoint/2010/main" val="1915464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mes New Roman" panose="02020603050405020304" pitchFamily="18" charset="0"/>
              <a:cs typeface="Times New Roman" panose="02020603050405020304" pitchFamily="18" charset="0"/>
            </a:endParaRPr>
          </a:p>
        </p:txBody>
      </p:sp>
      <p:sp>
        <p:nvSpPr>
          <p:cNvPr id="5" name="ZoneTexte 4"/>
          <p:cNvSpPr txBox="1"/>
          <p:nvPr/>
        </p:nvSpPr>
        <p:spPr>
          <a:xfrm>
            <a:off x="1438314" y="2459504"/>
            <a:ext cx="6596678" cy="1938992"/>
          </a:xfrm>
          <a:prstGeom prst="rect">
            <a:avLst/>
          </a:prstGeom>
          <a:noFill/>
        </p:spPr>
        <p:txBody>
          <a:bodyPr wrap="none" rtlCol="0" anchor="ctr">
            <a:spAutoFit/>
          </a:bodyPr>
          <a:lstStyle/>
          <a:p>
            <a:r>
              <a:rPr lang="fr-FR" sz="12000" b="1" dirty="0" smtClean="0">
                <a:solidFill>
                  <a:srgbClr val="004380"/>
                </a:solidFill>
                <a:latin typeface="Times New Roman" panose="02020603050405020304" pitchFamily="18" charset="0"/>
                <a:cs typeface="Times New Roman" panose="02020603050405020304" pitchFamily="18" charset="0"/>
              </a:rPr>
              <a:t>8. </a:t>
            </a:r>
            <a:r>
              <a:rPr lang="fr-FR" sz="7200" b="1" dirty="0" smtClean="0">
                <a:solidFill>
                  <a:srgbClr val="004380"/>
                </a:solidFill>
                <a:latin typeface="Times New Roman" panose="02020603050405020304" pitchFamily="18" charset="0"/>
                <a:cs typeface="Times New Roman" panose="02020603050405020304" pitchFamily="18" charset="0"/>
              </a:rPr>
              <a:t>Perspectives</a:t>
            </a:r>
            <a:endParaRPr lang="fr-FR" sz="7200" b="1" dirty="0">
              <a:solidFill>
                <a:srgbClr val="004380"/>
              </a:solidFill>
              <a:latin typeface="Times New Roman" panose="02020603050405020304" pitchFamily="18" charset="0"/>
              <a:cs typeface="Times New Roman" panose="02020603050405020304" pitchFamily="18" charset="0"/>
            </a:endParaRPr>
          </a:p>
        </p:txBody>
      </p:sp>
      <p:sp>
        <p:nvSpPr>
          <p:cNvPr id="7" name="Slide Number Placeholder 2"/>
          <p:cNvSpPr>
            <a:spLocks noGrp="1"/>
          </p:cNvSpPr>
          <p:nvPr>
            <p:ph type="sldNum" sz="quarter" idx="11"/>
          </p:nvPr>
        </p:nvSpPr>
        <p:spPr>
          <a:xfrm>
            <a:off x="8610600" y="6356350"/>
            <a:ext cx="2743200" cy="365125"/>
          </a:xfrm>
        </p:spPr>
        <p:txBody>
          <a:bodyPr/>
          <a:lstStyle/>
          <a:p>
            <a:fld id="{B54AD89C-DF1E-4948-B597-5DD47B34A9CA}" type="slidenum">
              <a:rPr kumimoji="1" lang="ja-JP" altLang="en-US" smtClean="0">
                <a:latin typeface="Times New Roman" panose="02020603050405020304" pitchFamily="18" charset="0"/>
                <a:cs typeface="Times New Roman" panose="02020603050405020304" pitchFamily="18" charset="0"/>
              </a:rPr>
              <a:pPr/>
              <a:t>92</a:t>
            </a:fld>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8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110" y="1804795"/>
            <a:ext cx="6096000" cy="3891258"/>
          </a:xfrm>
          <a:prstGeom prst="rect">
            <a:avLst/>
          </a:prstGeom>
        </p:spPr>
        <p:txBody>
          <a:bodyPr>
            <a:spAutoFit/>
          </a:bodyPr>
          <a:lstStyle/>
          <a:p>
            <a:pPr indent="449580" algn="just">
              <a:lnSpc>
                <a:spcPct val="200000"/>
              </a:lnSpc>
              <a:spcAft>
                <a:spcPts val="0"/>
              </a:spcAft>
            </a:pPr>
            <a:r>
              <a:rPr lang="fr-FR" dirty="0" smtClean="0">
                <a:latin typeface="Calibri" panose="020F0502020204030204" pitchFamily="34" charset="0"/>
              </a:rPr>
              <a:t>Nous envisageons d’immigrer cette application Desktop vers un environnement Web avec l’outils de développement JAKATRA EE afin de permettre aux utilisateurs une meilleure expérience ainsi que faire une promotion de notre compagnie aérienne sur les réseaux sociaux permettre aux clients une interaction en ligne avec notre staff support permet de développer notre service.</a:t>
            </a:r>
            <a:endParaRPr lang="fr-FR" b="1" dirty="0">
              <a:latin typeface="Times New Roman" panose="02020603050405020304" pitchFamily="18" charset="0"/>
            </a:endParaRPr>
          </a:p>
        </p:txBody>
      </p:sp>
    </p:spTree>
    <p:extLst>
      <p:ext uri="{BB962C8B-B14F-4D97-AF65-F5344CB8AC3E}">
        <p14:creationId xmlns:p14="http://schemas.microsoft.com/office/powerpoint/2010/main" val="588460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78281" y="2428642"/>
            <a:ext cx="11022325" cy="1420134"/>
          </a:xfrm>
        </p:spPr>
        <p:txBody>
          <a:bodyPr>
            <a:normAutofit lnSpcReduction="10000"/>
          </a:bodyPr>
          <a:lstStyle/>
          <a:p>
            <a:pPr algn="l"/>
            <a:r>
              <a:rPr lang="fr-FR" sz="4400" b="1" dirty="0" smtClean="0">
                <a:solidFill>
                  <a:srgbClr val="004380"/>
                </a:solidFill>
                <a:latin typeface="Times New Roman" panose="02020603050405020304" pitchFamily="18" charset="0"/>
                <a:cs typeface="Times New Roman" panose="02020603050405020304" pitchFamily="18" charset="0"/>
              </a:rPr>
              <a:t>Projet de réservation de billets</a:t>
            </a:r>
          </a:p>
          <a:p>
            <a:pPr algn="l"/>
            <a:r>
              <a:rPr lang="fr-FR" sz="4400" b="1" dirty="0" smtClean="0">
                <a:solidFill>
                  <a:srgbClr val="004380"/>
                </a:solidFill>
                <a:latin typeface="Times New Roman" panose="02020603050405020304" pitchFamily="18" charset="0"/>
                <a:cs typeface="Times New Roman" panose="02020603050405020304" pitchFamily="18" charset="0"/>
              </a:rPr>
              <a:t>d’avion en ligne</a:t>
            </a:r>
            <a:endParaRPr lang="fr-FR" sz="4400" b="1" dirty="0">
              <a:solidFill>
                <a:srgbClr val="004380"/>
              </a:solidFill>
              <a:latin typeface="Times New Roman" panose="02020603050405020304" pitchFamily="18" charset="0"/>
              <a:cs typeface="Times New Roman" panose="02020603050405020304" pitchFamily="18" charset="0"/>
            </a:endParaRPr>
          </a:p>
        </p:txBody>
      </p:sp>
      <p:sp>
        <p:nvSpPr>
          <p:cNvPr id="4" name="TextBox 5"/>
          <p:cNvSpPr txBox="1"/>
          <p:nvPr/>
        </p:nvSpPr>
        <p:spPr>
          <a:xfrm>
            <a:off x="630619" y="5899681"/>
            <a:ext cx="6264167" cy="584775"/>
          </a:xfrm>
          <a:prstGeom prst="rect">
            <a:avLst/>
          </a:prstGeom>
          <a:noFill/>
        </p:spPr>
        <p:txBody>
          <a:bodyPr wrap="square" rtlCol="0">
            <a:spAutoFit/>
          </a:bodyPr>
          <a:lstStyle/>
          <a:p>
            <a:r>
              <a:rPr lang="fr-FR" sz="1600" b="1" dirty="0" smtClean="0">
                <a:cs typeface="Times New Roman" panose="02020603050405020304" pitchFamily="18" charset="0"/>
              </a:rPr>
              <a:t>Devant </a:t>
            </a:r>
            <a:r>
              <a:rPr lang="fr-FR" sz="1600" b="1" dirty="0">
                <a:cs typeface="Times New Roman" panose="02020603050405020304" pitchFamily="18" charset="0"/>
              </a:rPr>
              <a:t>Les membres du jury : </a:t>
            </a:r>
          </a:p>
          <a:p>
            <a:pPr marL="285750" indent="-285750">
              <a:buFont typeface="Arial" panose="020B0604020202020204" pitchFamily="34" charset="0"/>
              <a:buChar char="•"/>
            </a:pPr>
            <a:r>
              <a:rPr lang="fr-FR" sz="1600" dirty="0">
                <a:cs typeface="Times New Roman" panose="02020603050405020304" pitchFamily="18" charset="0"/>
              </a:rPr>
              <a:t>Monsieur SAID EL KAFHALI	 </a:t>
            </a:r>
            <a:r>
              <a:rPr lang="fr-FR" sz="1600" dirty="0" smtClean="0">
                <a:cs typeface="Times New Roman" panose="02020603050405020304" pitchFamily="18" charset="0"/>
              </a:rPr>
              <a:t>Encadrant</a:t>
            </a:r>
            <a:r>
              <a:rPr lang="fr-FR" sz="1600" dirty="0">
                <a:cs typeface="Times New Roman" panose="02020603050405020304" pitchFamily="18" charset="0"/>
              </a:rPr>
              <a:t>		</a:t>
            </a:r>
          </a:p>
        </p:txBody>
      </p:sp>
      <p:sp>
        <p:nvSpPr>
          <p:cNvPr id="2" name="ZoneTexte 1"/>
          <p:cNvSpPr txBox="1"/>
          <p:nvPr/>
        </p:nvSpPr>
        <p:spPr>
          <a:xfrm>
            <a:off x="8376467" y="6145902"/>
            <a:ext cx="2987505" cy="338554"/>
          </a:xfrm>
          <a:prstGeom prst="rect">
            <a:avLst/>
          </a:prstGeom>
          <a:noFill/>
        </p:spPr>
        <p:txBody>
          <a:bodyPr wrap="square" rtlCol="0">
            <a:spAutoFit/>
          </a:bodyPr>
          <a:lstStyle/>
          <a:p>
            <a:r>
              <a:rPr lang="fr-FR" sz="1600" dirty="0" smtClean="0">
                <a:cs typeface="Times New Roman" panose="02020603050405020304" pitchFamily="18" charset="0"/>
              </a:rPr>
              <a:t>Année </a:t>
            </a:r>
            <a:r>
              <a:rPr lang="fr-FR" sz="1600" dirty="0">
                <a:cs typeface="Times New Roman" panose="02020603050405020304" pitchFamily="18" charset="0"/>
              </a:rPr>
              <a:t>universitaire </a:t>
            </a:r>
            <a:r>
              <a:rPr lang="fr-FR" sz="1600" dirty="0" smtClean="0">
                <a:cs typeface="Times New Roman" panose="02020603050405020304" pitchFamily="18" charset="0"/>
              </a:rPr>
              <a:t>2019-2020</a:t>
            </a:r>
            <a:endParaRPr lang="fr-FR" sz="1600" dirty="0">
              <a:cs typeface="Times New Roman" panose="02020603050405020304" pitchFamily="18" charset="0"/>
            </a:endParaRPr>
          </a:p>
        </p:txBody>
      </p:sp>
      <p:sp>
        <p:nvSpPr>
          <p:cNvPr id="7" name="Rectangle 6"/>
          <p:cNvSpPr/>
          <p:nvPr/>
        </p:nvSpPr>
        <p:spPr>
          <a:xfrm>
            <a:off x="630619" y="4162868"/>
            <a:ext cx="2785242" cy="1569660"/>
          </a:xfrm>
          <a:prstGeom prst="rect">
            <a:avLst/>
          </a:prstGeom>
        </p:spPr>
        <p:txBody>
          <a:bodyPr wrap="square">
            <a:spAutoFit/>
          </a:bodyPr>
          <a:lstStyle/>
          <a:p>
            <a:pPr>
              <a:lnSpc>
                <a:spcPct val="150000"/>
              </a:lnSpc>
              <a:spcAft>
                <a:spcPts val="0"/>
              </a:spcAft>
            </a:pPr>
            <a:r>
              <a:rPr lang="fr-FR" sz="1600" b="1" dirty="0">
                <a:cs typeface="Times New Roman" panose="02020603050405020304" pitchFamily="18" charset="0"/>
              </a:rPr>
              <a:t>Projet réalisé par :</a:t>
            </a:r>
          </a:p>
          <a:p>
            <a:pPr marL="342900" lvl="0" indent="-342900">
              <a:lnSpc>
                <a:spcPct val="150000"/>
              </a:lnSpc>
              <a:spcAft>
                <a:spcPts val="0"/>
              </a:spcAft>
              <a:buFont typeface="Symbol" panose="05050102010706020507" pitchFamily="18" charset="2"/>
              <a:buChar char=""/>
            </a:pPr>
            <a:r>
              <a:rPr lang="fr-FR" sz="1600" dirty="0">
                <a:cs typeface="Times New Roman" panose="02020603050405020304" pitchFamily="18" charset="0"/>
              </a:rPr>
              <a:t>MEHDI BENREFAD</a:t>
            </a:r>
          </a:p>
          <a:p>
            <a:pPr marL="342900" lvl="0" indent="-342900">
              <a:lnSpc>
                <a:spcPct val="150000"/>
              </a:lnSpc>
              <a:spcAft>
                <a:spcPts val="0"/>
              </a:spcAft>
              <a:buFont typeface="Symbol" panose="05050102010706020507" pitchFamily="18" charset="2"/>
              <a:buChar char=""/>
            </a:pPr>
            <a:r>
              <a:rPr lang="fr-FR" sz="1600" dirty="0">
                <a:cs typeface="Times New Roman" panose="02020603050405020304" pitchFamily="18" charset="0"/>
              </a:rPr>
              <a:t>ISMAIL LARHCHIM</a:t>
            </a:r>
          </a:p>
          <a:p>
            <a:pPr marL="342900" lvl="0" indent="-342900">
              <a:lnSpc>
                <a:spcPct val="150000"/>
              </a:lnSpc>
              <a:spcAft>
                <a:spcPts val="1000"/>
              </a:spcAft>
              <a:buFont typeface="Symbol" panose="05050102010706020507" pitchFamily="18" charset="2"/>
              <a:buChar char=""/>
            </a:pPr>
            <a:r>
              <a:rPr lang="fr-FR" sz="1600" dirty="0">
                <a:cs typeface="Times New Roman" panose="02020603050405020304" pitchFamily="18" charset="0"/>
              </a:rPr>
              <a:t>YAHYA CHIBANE</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2175" cy="2114550"/>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062" y="1979566"/>
            <a:ext cx="3212544" cy="3212544"/>
          </a:xfrm>
          <a:prstGeom prst="rect">
            <a:avLst/>
          </a:prstGeom>
        </p:spPr>
      </p:pic>
    </p:spTree>
    <p:extLst>
      <p:ext uri="{BB962C8B-B14F-4D97-AF65-F5344CB8AC3E}">
        <p14:creationId xmlns:p14="http://schemas.microsoft.com/office/powerpoint/2010/main" val="229186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TM03457496[[fn=Parallaxe]]</Template>
  <TotalTime>344</TotalTime>
  <Words>1188</Words>
  <Application>Microsoft Office PowerPoint</Application>
  <PresentationFormat>Grand écran</PresentationFormat>
  <Paragraphs>152</Paragraphs>
  <Slides>94</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94</vt:i4>
      </vt:variant>
    </vt:vector>
  </HeadingPairs>
  <TitlesOfParts>
    <vt:vector size="101" baseType="lpstr">
      <vt:lpstr>游ゴシック</vt:lpstr>
      <vt:lpstr>Arial</vt:lpstr>
      <vt:lpstr>Calibri</vt:lpstr>
      <vt:lpstr>Calibri Light</vt:lpstr>
      <vt:lpstr>Symbol</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On va changer la date du 2020 au 2021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Calcul de la Distance avec Latitude et Longitude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oumayma</dc:creator>
  <cp:lastModifiedBy>hp-pc</cp:lastModifiedBy>
  <cp:revision>76</cp:revision>
  <dcterms:created xsi:type="dcterms:W3CDTF">2020-09-04T16:14:57Z</dcterms:created>
  <dcterms:modified xsi:type="dcterms:W3CDTF">2020-09-04T23:29:25Z</dcterms:modified>
</cp:coreProperties>
</file>